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24" d="100"/>
          <a:sy n="124" d="100"/>
        </p:scale>
        <p:origin x="72" y="10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589616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2.png"/><Relationship Id="rId4" Type="http://schemas.openxmlformats.org/officeDocument/2006/relationships/image" Target="../media/image11.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image" Target="../media/image15.png"/><Relationship Id="rId8" Type="http://schemas.openxmlformats.org/officeDocument/2006/relationships/image" Target="../media/image16.pn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8.png"/><Relationship Id="rId4" Type="http://schemas.openxmlformats.org/officeDocument/2006/relationships/image" Target="../media/image19.png"/><Relationship Id="rId5"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8961120" y="1828800"/>
            <a:ext cx="256032" cy="3108960"/>
          </a:xfrm>
          <a:prstGeom prst="rect">
            <a:avLst/>
          </a:prstGeom>
          <a:solidFill>
            <a:srgbClr val="00D4E0">
              <a:alpha val="10000"/>
            </a:srgbClr>
          </a:solidFill>
          <a:ln w="12700">
            <a:solidFill>
              <a:srgbClr val="00D4E0"/>
            </a:solidFill>
            <a:prstDash val="solid"/>
          </a:ln>
        </p:spPr>
        <p:txBody>
          <a:bodyPr/>
          <a:lstStyle/>
          <a:p>
            <a:endParaRPr lang="ja-JP" altLang="en-US"/>
          </a:p>
        </p:txBody>
      </p:sp>
      <p:sp>
        <p:nvSpPr>
          <p:cNvPr id="3" name="Shape 1"/>
          <p:cNvSpPr/>
          <p:nvPr/>
        </p:nvSpPr>
        <p:spPr>
          <a:xfrm>
            <a:off x="9272016" y="2029968"/>
            <a:ext cx="256032" cy="3017520"/>
          </a:xfrm>
          <a:prstGeom prst="rect">
            <a:avLst/>
          </a:prstGeom>
          <a:solidFill>
            <a:srgbClr val="00D4E0">
              <a:alpha val="15000"/>
            </a:srgbClr>
          </a:solidFill>
          <a:ln w="12700">
            <a:solidFill>
              <a:srgbClr val="00D4E0"/>
            </a:solidFill>
            <a:prstDash val="solid"/>
          </a:ln>
        </p:spPr>
        <p:txBody>
          <a:bodyPr/>
          <a:lstStyle/>
          <a:p>
            <a:endParaRPr lang="ja-JP" altLang="en-US"/>
          </a:p>
        </p:txBody>
      </p:sp>
      <p:sp>
        <p:nvSpPr>
          <p:cNvPr id="4" name="Shape 2"/>
          <p:cNvSpPr/>
          <p:nvPr/>
        </p:nvSpPr>
        <p:spPr>
          <a:xfrm>
            <a:off x="9582912" y="2231136"/>
            <a:ext cx="256032" cy="2926080"/>
          </a:xfrm>
          <a:prstGeom prst="rect">
            <a:avLst/>
          </a:prstGeom>
          <a:solidFill>
            <a:srgbClr val="00D4E0">
              <a:alpha val="20000"/>
            </a:srgbClr>
          </a:solidFill>
          <a:ln w="12700">
            <a:solidFill>
              <a:srgbClr val="00D4E0"/>
            </a:solidFill>
            <a:prstDash val="solid"/>
          </a:ln>
        </p:spPr>
        <p:txBody>
          <a:bodyPr/>
          <a:lstStyle/>
          <a:p>
            <a:endParaRPr lang="ja-JP" altLang="en-US"/>
          </a:p>
        </p:txBody>
      </p:sp>
      <p:sp>
        <p:nvSpPr>
          <p:cNvPr id="5" name="Shape 3"/>
          <p:cNvSpPr/>
          <p:nvPr/>
        </p:nvSpPr>
        <p:spPr>
          <a:xfrm>
            <a:off x="9893808" y="2432304"/>
            <a:ext cx="256032" cy="2834640"/>
          </a:xfrm>
          <a:prstGeom prst="rect">
            <a:avLst/>
          </a:prstGeom>
          <a:solidFill>
            <a:srgbClr val="00D4E0">
              <a:alpha val="25000"/>
            </a:srgbClr>
          </a:solidFill>
          <a:ln w="12700">
            <a:solidFill>
              <a:srgbClr val="00D4E0"/>
            </a:solidFill>
            <a:prstDash val="solid"/>
          </a:ln>
        </p:spPr>
        <p:txBody>
          <a:bodyPr/>
          <a:lstStyle/>
          <a:p>
            <a:endParaRPr lang="ja-JP" altLang="en-US"/>
          </a:p>
        </p:txBody>
      </p:sp>
      <p:sp>
        <p:nvSpPr>
          <p:cNvPr id="6" name="Shape 4"/>
          <p:cNvSpPr/>
          <p:nvPr/>
        </p:nvSpPr>
        <p:spPr>
          <a:xfrm>
            <a:off x="10204704" y="2633472"/>
            <a:ext cx="256032" cy="274320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7" name="Shape 5"/>
          <p:cNvSpPr/>
          <p:nvPr/>
        </p:nvSpPr>
        <p:spPr>
          <a:xfrm>
            <a:off x="10515600" y="2834640"/>
            <a:ext cx="256032" cy="265176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8" name="Shape 6"/>
          <p:cNvSpPr/>
          <p:nvPr/>
        </p:nvSpPr>
        <p:spPr>
          <a:xfrm>
            <a:off x="10826496" y="3035808"/>
            <a:ext cx="256032" cy="256032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9" name="Shape 7"/>
          <p:cNvSpPr/>
          <p:nvPr/>
        </p:nvSpPr>
        <p:spPr>
          <a:xfrm>
            <a:off x="11137392" y="3236976"/>
            <a:ext cx="256032" cy="246888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0" name="Shape 8"/>
          <p:cNvSpPr/>
          <p:nvPr/>
        </p:nvSpPr>
        <p:spPr>
          <a:xfrm>
            <a:off x="11448288" y="3438144"/>
            <a:ext cx="256032" cy="237744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1" name="Shape 9"/>
          <p:cNvSpPr/>
          <p:nvPr/>
        </p:nvSpPr>
        <p:spPr>
          <a:xfrm>
            <a:off x="11759184" y="3639312"/>
            <a:ext cx="256032" cy="228600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2" name="Shape 10"/>
          <p:cNvSpPr/>
          <p:nvPr/>
        </p:nvSpPr>
        <p:spPr>
          <a:xfrm>
            <a:off x="12070080" y="3840480"/>
            <a:ext cx="256032" cy="219456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3" name="Shape 11"/>
          <p:cNvSpPr/>
          <p:nvPr/>
        </p:nvSpPr>
        <p:spPr>
          <a:xfrm>
            <a:off x="548640" y="502920"/>
            <a:ext cx="201168" cy="256032"/>
          </a:xfrm>
          <a:prstGeom prst="rtTriangle">
            <a:avLst/>
          </a:prstGeom>
          <a:solidFill>
            <a:srgbClr val="00D4E0"/>
          </a:solidFill>
          <a:ln w="12700">
            <a:solidFill>
              <a:srgbClr val="00D4E0"/>
            </a:solidFill>
            <a:prstDash val="solid"/>
          </a:ln>
        </p:spPr>
        <p:txBody>
          <a:bodyPr/>
          <a:lstStyle/>
          <a:p>
            <a:endParaRPr lang="ja-JP" altLang="en-US"/>
          </a:p>
        </p:txBody>
      </p:sp>
      <p:sp>
        <p:nvSpPr>
          <p:cNvPr id="14" name="Text 12"/>
          <p:cNvSpPr/>
          <p:nvPr/>
        </p:nvSpPr>
        <p:spPr>
          <a:xfrm>
            <a:off x="822960" y="457200"/>
            <a:ext cx="5486400" cy="320040"/>
          </a:xfrm>
          <a:prstGeom prst="rect">
            <a:avLst/>
          </a:prstGeom>
          <a:noFill/>
          <a:ln/>
        </p:spPr>
        <p:txBody>
          <a:bodyPr wrap="square" lIns="0" tIns="0" rIns="0" bIns="0" rtlCol="0" anchor="ctr"/>
          <a:lstStyle/>
          <a:p>
            <a:pPr marL="0" indent="0">
              <a:buNone/>
            </a:pPr>
            <a:r>
              <a:rPr lang="en-US" sz="1000" kern="0" spc="600" dirty="0">
                <a:solidFill>
                  <a:srgbClr val="7787A0"/>
                </a:solidFill>
                <a:latin typeface="Trebuchet MS" pitchFamily="34" charset="0"/>
                <a:ea typeface="Trebuchet MS" pitchFamily="34" charset="-122"/>
                <a:cs typeface="Trebuchet MS" pitchFamily="34" charset="-120"/>
              </a:rPr>
              <a:t>PROPOSAL  ·  SPARRING DOCUMENT</a:t>
            </a:r>
            <a:endParaRPr lang="en-US" sz="1000" dirty="0"/>
          </a:p>
        </p:txBody>
      </p:sp>
      <p:sp>
        <p:nvSpPr>
          <p:cNvPr id="15" name="Text 13"/>
          <p:cNvSpPr/>
          <p:nvPr/>
        </p:nvSpPr>
        <p:spPr>
          <a:xfrm>
            <a:off x="548640" y="2103120"/>
            <a:ext cx="8686800" cy="777240"/>
          </a:xfrm>
          <a:prstGeom prst="rect">
            <a:avLst/>
          </a:prstGeom>
          <a:noFill/>
          <a:ln/>
        </p:spPr>
        <p:txBody>
          <a:bodyPr wrap="square" lIns="0" tIns="0" rIns="0" bIns="0" rtlCol="0" anchor="ctr"/>
          <a:lstStyle/>
          <a:p>
            <a:pPr marL="0" indent="0">
              <a:buNone/>
            </a:pPr>
            <a:r>
              <a:rPr lang="en-US" sz="4400" b="1" dirty="0">
                <a:solidFill>
                  <a:srgbClr val="FFFFFF"/>
                </a:solidFill>
                <a:latin typeface="Trebuchet MS" pitchFamily="34" charset="0"/>
                <a:ea typeface="Trebuchet MS" pitchFamily="34" charset="-122"/>
                <a:cs typeface="Trebuchet MS" pitchFamily="34" charset="-120"/>
              </a:rPr>
              <a:t>Layered Gate</a:t>
            </a:r>
            <a:endParaRPr lang="en-US" sz="4400" dirty="0"/>
          </a:p>
        </p:txBody>
      </p:sp>
      <p:sp>
        <p:nvSpPr>
          <p:cNvPr id="16" name="Text 14"/>
          <p:cNvSpPr/>
          <p:nvPr/>
        </p:nvSpPr>
        <p:spPr>
          <a:xfrm>
            <a:off x="548640" y="2834640"/>
            <a:ext cx="8686800" cy="777240"/>
          </a:xfrm>
          <a:prstGeom prst="rect">
            <a:avLst/>
          </a:prstGeom>
          <a:noFill/>
          <a:ln/>
        </p:spPr>
        <p:txBody>
          <a:bodyPr wrap="square" lIns="0" tIns="0" rIns="0" bIns="0" rtlCol="0" anchor="ctr"/>
          <a:lstStyle/>
          <a:p>
            <a:pPr marL="0" indent="0">
              <a:buNone/>
            </a:pPr>
            <a:r>
              <a:rPr lang="en-US" sz="4400" b="1" dirty="0">
                <a:solidFill>
                  <a:srgbClr val="00D4E0"/>
                </a:solidFill>
                <a:latin typeface="Trebuchet MS" pitchFamily="34" charset="0"/>
                <a:ea typeface="Trebuchet MS" pitchFamily="34" charset="-122"/>
                <a:cs typeface="Trebuchet MS" pitchFamily="34" charset="-120"/>
              </a:rPr>
              <a:t>Execution Protocol</a:t>
            </a:r>
            <a:endParaRPr lang="en-US" sz="4400" dirty="0"/>
          </a:p>
        </p:txBody>
      </p:sp>
      <p:sp>
        <p:nvSpPr>
          <p:cNvPr id="17" name="Text 15"/>
          <p:cNvSpPr/>
          <p:nvPr/>
        </p:nvSpPr>
        <p:spPr>
          <a:xfrm>
            <a:off x="548640" y="3611880"/>
            <a:ext cx="1828800" cy="457200"/>
          </a:xfrm>
          <a:prstGeom prst="rect">
            <a:avLst/>
          </a:prstGeom>
          <a:noFill/>
          <a:ln/>
        </p:spPr>
        <p:txBody>
          <a:bodyPr wrap="square" lIns="0" tIns="0" rIns="0" bIns="0" rtlCol="0" anchor="ctr"/>
          <a:lstStyle/>
          <a:p>
            <a:pPr marL="0" indent="0">
              <a:buNone/>
            </a:pPr>
            <a:r>
              <a:rPr lang="en-US" sz="2200" i="1" dirty="0">
                <a:solidFill>
                  <a:srgbClr val="7787A0"/>
                </a:solidFill>
                <a:latin typeface="Trebuchet MS" pitchFamily="34" charset="0"/>
                <a:ea typeface="Trebuchet MS" pitchFamily="34" charset="-122"/>
                <a:cs typeface="Trebuchet MS" pitchFamily="34" charset="-120"/>
              </a:rPr>
              <a:t>v2.0</a:t>
            </a:r>
            <a:endParaRPr lang="en-US" sz="2200" dirty="0"/>
          </a:p>
        </p:txBody>
      </p:sp>
      <p:sp>
        <p:nvSpPr>
          <p:cNvPr id="18" name="Text 16"/>
          <p:cNvSpPr/>
          <p:nvPr/>
        </p:nvSpPr>
        <p:spPr>
          <a:xfrm>
            <a:off x="548640" y="4526280"/>
            <a:ext cx="10972800" cy="457200"/>
          </a:xfrm>
          <a:prstGeom prst="rect">
            <a:avLst/>
          </a:prstGeom>
          <a:noFill/>
          <a:ln/>
        </p:spPr>
        <p:txBody>
          <a:bodyPr wrap="square" lIns="0" tIns="0" rIns="0" bIns="0" rtlCol="0" anchor="ctr"/>
          <a:lstStyle/>
          <a:p>
            <a:pPr marL="0" indent="0">
              <a:buNone/>
            </a:pPr>
            <a:r>
              <a:rPr lang="en-US" sz="1500" dirty="0">
                <a:solidFill>
                  <a:srgbClr val="B7C3D6"/>
                </a:solidFill>
                <a:latin typeface="Yu Gothic UI" pitchFamily="34" charset="0"/>
                <a:ea typeface="Yu Gothic UI" pitchFamily="34" charset="-122"/>
                <a:cs typeface="Yu Gothic UI" pitchFamily="34" charset="-120"/>
              </a:rPr>
              <a:t>AI-FDEがスケールした瞬間に起きる、最初の品質事故を未然に潰す。</a:t>
            </a:r>
            <a:endParaRPr lang="en-US" sz="1500" dirty="0"/>
          </a:p>
        </p:txBody>
      </p:sp>
      <p:sp>
        <p:nvSpPr>
          <p:cNvPr id="19" name="Text 17"/>
          <p:cNvSpPr/>
          <p:nvPr/>
        </p:nvSpPr>
        <p:spPr>
          <a:xfrm>
            <a:off x="548640" y="4919472"/>
            <a:ext cx="10972800" cy="411480"/>
          </a:xfrm>
          <a:prstGeom prst="rect">
            <a:avLst/>
          </a:prstGeom>
          <a:noFill/>
          <a:ln/>
        </p:spPr>
        <p:txBody>
          <a:bodyPr wrap="square" lIns="0" tIns="0" rIns="0" bIns="0" rtlCol="0" anchor="ctr"/>
          <a:lstStyle/>
          <a:p>
            <a:pPr marL="0" indent="0">
              <a:buNone/>
            </a:pPr>
            <a:r>
              <a:rPr lang="en-US" sz="1300" i="1" dirty="0">
                <a:solidFill>
                  <a:srgbClr val="7787A0"/>
                </a:solidFill>
                <a:latin typeface="Yu Gothic UI" pitchFamily="34" charset="0"/>
                <a:ea typeface="Yu Gothic UI" pitchFamily="34" charset="-122"/>
                <a:cs typeface="Yu Gothic UI" pitchFamily="34" charset="-120"/>
              </a:rPr>
              <a:t>Velcore様のAI Nativeモデルを、顧客現場で安全にスケールさせるための実行統制・品質保証プロトコル</a:t>
            </a:r>
            <a:endParaRPr lang="en-US" sz="1300" dirty="0"/>
          </a:p>
        </p:txBody>
      </p:sp>
      <p:sp>
        <p:nvSpPr>
          <p:cNvPr id="20" name="Shape 18"/>
          <p:cNvSpPr/>
          <p:nvPr/>
        </p:nvSpPr>
        <p:spPr>
          <a:xfrm>
            <a:off x="548640" y="5989320"/>
            <a:ext cx="5486400" cy="0"/>
          </a:xfrm>
          <a:prstGeom prst="line">
            <a:avLst/>
          </a:prstGeom>
          <a:noFill/>
          <a:ln w="12700">
            <a:solidFill>
              <a:srgbClr val="00D4E0"/>
            </a:solidFill>
            <a:prstDash val="solid"/>
          </a:ln>
        </p:spPr>
        <p:txBody>
          <a:bodyPr/>
          <a:lstStyle/>
          <a:p>
            <a:endParaRPr lang="ja-JP" altLang="en-US"/>
          </a:p>
        </p:txBody>
      </p:sp>
      <p:sp>
        <p:nvSpPr>
          <p:cNvPr id="22" name="Text 20"/>
          <p:cNvSpPr/>
          <p:nvPr/>
        </p:nvSpPr>
        <p:spPr>
          <a:xfrm>
            <a:off x="548640" y="6327648"/>
            <a:ext cx="5486400" cy="274320"/>
          </a:xfrm>
          <a:prstGeom prst="rect">
            <a:avLst/>
          </a:prstGeom>
          <a:noFill/>
          <a:ln/>
        </p:spPr>
        <p:txBody>
          <a:bodyPr wrap="square" lIns="0" tIns="0" rIns="0" bIns="0" rtlCol="0" anchor="ctr"/>
          <a:lstStyle/>
          <a:p>
            <a:pPr marL="0" indent="0">
              <a:buNone/>
            </a:pPr>
            <a:r>
              <a:rPr lang="en-US" sz="1000" dirty="0">
                <a:solidFill>
                  <a:srgbClr val="7787A0"/>
                </a:solidFill>
                <a:latin typeface="Trebuchet MS" pitchFamily="34" charset="0"/>
                <a:ea typeface="Trebuchet MS" pitchFamily="34" charset="-122"/>
                <a:cs typeface="Trebuchet MS" pitchFamily="34" charset="-120"/>
              </a:rPr>
              <a:t>壁打ち資料  </a:t>
            </a:r>
            <a:r>
              <a:rPr lang="en-US" sz="1100" b="1" dirty="0">
                <a:solidFill>
                  <a:srgbClr val="FFFFFF"/>
                </a:solidFill>
                <a:latin typeface="Trebuchet MS" pitchFamily="34" charset="0"/>
                <a:ea typeface="Trebuchet MS" pitchFamily="34" charset="-122"/>
                <a:cs typeface="Trebuchet MS" pitchFamily="34" charset="-120"/>
              </a:rPr>
              <a:t>OYAMA NAOYUKI</a:t>
            </a:r>
            <a:endParaRPr lang="en-US" sz="1000" dirty="0"/>
          </a:p>
        </p:txBody>
      </p:sp>
      <p:sp>
        <p:nvSpPr>
          <p:cNvPr id="23" name="Text 21"/>
          <p:cNvSpPr/>
          <p:nvPr/>
        </p:nvSpPr>
        <p:spPr>
          <a:xfrm>
            <a:off x="10789920" y="6327648"/>
            <a:ext cx="1005840" cy="274320"/>
          </a:xfrm>
          <a:prstGeom prst="rect">
            <a:avLst/>
          </a:prstGeom>
          <a:noFill/>
          <a:ln/>
        </p:spPr>
        <p:txBody>
          <a:bodyPr wrap="square" lIns="0" tIns="0" rIns="0" bIns="0" rtlCol="0" anchor="ctr"/>
          <a:lstStyle/>
          <a:p>
            <a:pPr marL="0" indent="0" algn="r">
              <a:buNone/>
            </a:pPr>
            <a:r>
              <a:rPr lang="en-US" sz="1000" dirty="0">
                <a:solidFill>
                  <a:srgbClr val="7787A0"/>
                </a:solidFill>
                <a:latin typeface="Trebuchet MS" pitchFamily="34" charset="0"/>
                <a:ea typeface="Trebuchet MS" pitchFamily="34" charset="-122"/>
                <a:cs typeface="Trebuchet MS" pitchFamily="34" charset="-120"/>
              </a:rPr>
              <a:t>2026.05</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AI 構成要素の位置づけと Execution Gateway（OpenClaw仮称）</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AI Components &amp; The Execution Gateway（OpenClaw仮称） Gateway</a:t>
            </a:r>
            <a:endParaRPr lang="en-US" sz="1100" dirty="0"/>
          </a:p>
        </p:txBody>
      </p:sp>
      <p:sp>
        <p:nvSpPr>
          <p:cNvPr id="6" name="Shape 4"/>
          <p:cNvSpPr/>
          <p:nvPr/>
        </p:nvSpPr>
        <p:spPr>
          <a:xfrm>
            <a:off x="548640" y="1874520"/>
            <a:ext cx="6126480" cy="4434840"/>
          </a:xfrm>
          <a:prstGeom prst="rect">
            <a:avLst/>
          </a:prstGeom>
          <a:solidFill>
            <a:srgbClr val="182238"/>
          </a:solidFill>
          <a:ln w="9525">
            <a:solidFill>
              <a:srgbClr val="2A3A55"/>
            </a:solidFill>
            <a:prstDash val="solid"/>
          </a:ln>
        </p:spPr>
        <p:txBody>
          <a:bodyPr/>
          <a:lstStyle/>
          <a:p>
            <a:endParaRPr lang="ja-JP" altLang="en-US"/>
          </a:p>
        </p:txBody>
      </p:sp>
      <p:sp>
        <p:nvSpPr>
          <p:cNvPr id="7" name="Shape 5"/>
          <p:cNvSpPr/>
          <p:nvPr/>
        </p:nvSpPr>
        <p:spPr>
          <a:xfrm>
            <a:off x="548640" y="1874520"/>
            <a:ext cx="36576" cy="4434840"/>
          </a:xfrm>
          <a:prstGeom prst="rect">
            <a:avLst/>
          </a:prstGeom>
          <a:solidFill>
            <a:srgbClr val="00D4E0"/>
          </a:solidFill>
          <a:ln w="12700">
            <a:solidFill>
              <a:srgbClr val="00D4E0"/>
            </a:solidFill>
            <a:prstDash val="solid"/>
          </a:ln>
        </p:spPr>
        <p:txBody>
          <a:bodyPr/>
          <a:lstStyle/>
          <a:p>
            <a:endParaRPr lang="ja-JP" altLang="en-US"/>
          </a:p>
        </p:txBody>
      </p:sp>
      <p:sp>
        <p:nvSpPr>
          <p:cNvPr id="8" name="Text 6"/>
          <p:cNvSpPr/>
          <p:nvPr/>
        </p:nvSpPr>
        <p:spPr>
          <a:xfrm>
            <a:off x="777240" y="2011680"/>
            <a:ext cx="45720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COMPONENT PLACEMENT</a:t>
            </a:r>
            <a:endParaRPr lang="en-US" sz="900" dirty="0"/>
          </a:p>
        </p:txBody>
      </p:sp>
      <p:sp>
        <p:nvSpPr>
          <p:cNvPr id="9" name="Text 7"/>
          <p:cNvSpPr/>
          <p:nvPr/>
        </p:nvSpPr>
        <p:spPr>
          <a:xfrm>
            <a:off x="777240" y="2286000"/>
            <a:ext cx="5760720" cy="41148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AI 構成要素の許可・不許可</a:t>
            </a:r>
            <a:endParaRPr lang="en-US" sz="1600" dirty="0"/>
          </a:p>
        </p:txBody>
      </p:sp>
      <p:pic>
        <p:nvPicPr>
          <p:cNvPr id="10" name="Image 0" descr="preencoded.png"/>
          <p:cNvPicPr>
            <a:picLocks noChangeAspect="1"/>
          </p:cNvPicPr>
          <p:nvPr/>
        </p:nvPicPr>
        <p:blipFill>
          <a:blip r:embed="rId3"/>
          <a:stretch>
            <a:fillRect/>
          </a:stretch>
        </p:blipFill>
        <p:spPr>
          <a:xfrm>
            <a:off x="822960" y="2926080"/>
            <a:ext cx="292608" cy="292608"/>
          </a:xfrm>
          <a:prstGeom prst="rect">
            <a:avLst/>
          </a:prstGeom>
        </p:spPr>
      </p:pic>
      <p:sp>
        <p:nvSpPr>
          <p:cNvPr id="11" name="Text 8"/>
          <p:cNvSpPr/>
          <p:nvPr/>
        </p:nvSpPr>
        <p:spPr>
          <a:xfrm>
            <a:off x="1234439" y="2834640"/>
            <a:ext cx="2379911"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Claude Code</a:t>
            </a:r>
            <a:r>
              <a:rPr lang="ja-JP" altLang="en-US" sz="1200" b="1" dirty="0">
                <a:solidFill>
                  <a:srgbClr val="FFFFFF"/>
                </a:solidFill>
                <a:latin typeface="Yu Gothic UI" pitchFamily="34" charset="0"/>
                <a:ea typeface="Yu Gothic UI" pitchFamily="34" charset="-122"/>
                <a:cs typeface="Yu Gothic UI" pitchFamily="34" charset="-120"/>
              </a:rPr>
              <a:t>（実行型</a:t>
            </a:r>
            <a:r>
              <a:rPr lang="en-US" altLang="ja-JP" sz="1200" b="1" dirty="0">
                <a:solidFill>
                  <a:srgbClr val="FFFFFF"/>
                </a:solidFill>
                <a:latin typeface="Yu Gothic UI" pitchFamily="34" charset="0"/>
                <a:ea typeface="Yu Gothic UI" pitchFamily="34" charset="-122"/>
                <a:cs typeface="Yu Gothic UI" pitchFamily="34" charset="-120"/>
              </a:rPr>
              <a:t>AI</a:t>
            </a:r>
            <a:r>
              <a:rPr lang="ja-JP" altLang="en-US" sz="1200" b="1" dirty="0">
                <a:solidFill>
                  <a:srgbClr val="FFFFFF"/>
                </a:solidFill>
                <a:latin typeface="Yu Gothic UI" pitchFamily="34" charset="0"/>
                <a:ea typeface="Yu Gothic UI" pitchFamily="34" charset="-122"/>
                <a:cs typeface="Yu Gothic UI" pitchFamily="34" charset="-120"/>
              </a:rPr>
              <a:t>・作業系）</a:t>
            </a:r>
            <a:endParaRPr lang="en-US" sz="1200" dirty="0"/>
          </a:p>
        </p:txBody>
      </p:sp>
      <p:pic>
        <p:nvPicPr>
          <p:cNvPr id="12" name="Image 1" descr="preencoded.png"/>
          <p:cNvPicPr>
            <a:picLocks noChangeAspect="1"/>
          </p:cNvPicPr>
          <p:nvPr/>
        </p:nvPicPr>
        <p:blipFill>
          <a:blip r:embed="rId4"/>
          <a:stretch>
            <a:fillRect/>
          </a:stretch>
        </p:blipFill>
        <p:spPr>
          <a:xfrm>
            <a:off x="1234440" y="3127248"/>
            <a:ext cx="128016" cy="128016"/>
          </a:xfrm>
          <a:prstGeom prst="rect">
            <a:avLst/>
          </a:prstGeom>
        </p:spPr>
      </p:pic>
      <p:sp>
        <p:nvSpPr>
          <p:cNvPr id="13" name="Text 9"/>
          <p:cNvSpPr/>
          <p:nvPr/>
        </p:nvSpPr>
        <p:spPr>
          <a:xfrm>
            <a:off x="1417320" y="3090672"/>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設計補助・tool 作成補助・staging 内コード作成</a:t>
            </a:r>
            <a:endParaRPr lang="en-US" sz="950" dirty="0"/>
          </a:p>
        </p:txBody>
      </p:sp>
      <p:pic>
        <p:nvPicPr>
          <p:cNvPr id="14" name="Image 2" descr="preencoded.png"/>
          <p:cNvPicPr>
            <a:picLocks noChangeAspect="1"/>
          </p:cNvPicPr>
          <p:nvPr/>
        </p:nvPicPr>
        <p:blipFill>
          <a:blip r:embed="rId5"/>
          <a:stretch>
            <a:fillRect/>
          </a:stretch>
        </p:blipFill>
        <p:spPr>
          <a:xfrm>
            <a:off x="1234440" y="3291840"/>
            <a:ext cx="128016" cy="128016"/>
          </a:xfrm>
          <a:prstGeom prst="rect">
            <a:avLst/>
          </a:prstGeom>
        </p:spPr>
      </p:pic>
      <p:sp>
        <p:nvSpPr>
          <p:cNvPr id="15" name="Text 10"/>
          <p:cNvSpPr/>
          <p:nvPr/>
        </p:nvSpPr>
        <p:spPr>
          <a:xfrm>
            <a:off x="1417320" y="3255264"/>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本番直接 Write・本番実行・確認層での修正</a:t>
            </a:r>
            <a:endParaRPr lang="en-US" sz="950" dirty="0"/>
          </a:p>
        </p:txBody>
      </p:sp>
      <p:pic>
        <p:nvPicPr>
          <p:cNvPr id="16" name="Image 3" descr="preencoded.png"/>
          <p:cNvPicPr>
            <a:picLocks noChangeAspect="1"/>
          </p:cNvPicPr>
          <p:nvPr/>
        </p:nvPicPr>
        <p:blipFill>
          <a:blip r:embed="rId6"/>
          <a:stretch>
            <a:fillRect/>
          </a:stretch>
        </p:blipFill>
        <p:spPr>
          <a:xfrm>
            <a:off x="822960" y="3584448"/>
            <a:ext cx="292608" cy="292608"/>
          </a:xfrm>
          <a:prstGeom prst="rect">
            <a:avLst/>
          </a:prstGeom>
        </p:spPr>
      </p:pic>
      <p:sp>
        <p:nvSpPr>
          <p:cNvPr id="17" name="Text 11"/>
          <p:cNvSpPr/>
          <p:nvPr/>
        </p:nvSpPr>
        <p:spPr>
          <a:xfrm>
            <a:off x="1234439" y="3493008"/>
            <a:ext cx="2243987" cy="274320"/>
          </a:xfrm>
          <a:prstGeom prst="rect">
            <a:avLst/>
          </a:prstGeom>
          <a:noFill/>
          <a:ln/>
        </p:spPr>
        <p:txBody>
          <a:bodyPr wrap="square" lIns="0" tIns="0" rIns="0" bIns="0" rtlCol="0" anchor="ctr"/>
          <a:lstStyle/>
          <a:p>
            <a:r>
              <a:rPr lang="en-US" sz="1200" b="1" dirty="0">
                <a:solidFill>
                  <a:srgbClr val="FFFFFF"/>
                </a:solidFill>
                <a:latin typeface="Yu Gothic UI" pitchFamily="34" charset="0"/>
                <a:ea typeface="Yu Gothic UI" pitchFamily="34" charset="-122"/>
                <a:cs typeface="Yu Gothic UI" pitchFamily="34" charset="-120"/>
              </a:rPr>
              <a:t>Codex</a:t>
            </a:r>
            <a:r>
              <a:rPr lang="ja-JP" altLang="en-US" sz="1200" b="1" dirty="0">
                <a:solidFill>
                  <a:srgbClr val="FFFFFF"/>
                </a:solidFill>
                <a:latin typeface="Yu Gothic UI" pitchFamily="34" charset="0"/>
                <a:ea typeface="Yu Gothic UI" pitchFamily="34" charset="-122"/>
                <a:cs typeface="Yu Gothic UI" pitchFamily="34" charset="-120"/>
              </a:rPr>
              <a:t> （実行型</a:t>
            </a:r>
            <a:r>
              <a:rPr lang="en-US" altLang="ja-JP" sz="1200" b="1" dirty="0">
                <a:solidFill>
                  <a:srgbClr val="FFFFFF"/>
                </a:solidFill>
                <a:latin typeface="Yu Gothic UI" pitchFamily="34" charset="0"/>
                <a:ea typeface="Yu Gothic UI" pitchFamily="34" charset="-122"/>
                <a:cs typeface="Yu Gothic UI" pitchFamily="34" charset="-120"/>
              </a:rPr>
              <a:t>AI</a:t>
            </a:r>
            <a:r>
              <a:rPr lang="ja-JP" altLang="en-US" sz="1200" b="1" dirty="0">
                <a:solidFill>
                  <a:srgbClr val="FFFFFF"/>
                </a:solidFill>
                <a:latin typeface="Yu Gothic UI" pitchFamily="34" charset="0"/>
                <a:ea typeface="Yu Gothic UI" pitchFamily="34" charset="-122"/>
                <a:cs typeface="Yu Gothic UI" pitchFamily="34" charset="-120"/>
              </a:rPr>
              <a:t>・監査系）</a:t>
            </a:r>
            <a:endParaRPr lang="en-US" sz="1200" dirty="0"/>
          </a:p>
        </p:txBody>
      </p:sp>
      <p:pic>
        <p:nvPicPr>
          <p:cNvPr id="18" name="Image 4" descr="preencoded.png"/>
          <p:cNvPicPr>
            <a:picLocks noChangeAspect="1"/>
          </p:cNvPicPr>
          <p:nvPr/>
        </p:nvPicPr>
        <p:blipFill>
          <a:blip r:embed="rId4"/>
          <a:stretch>
            <a:fillRect/>
          </a:stretch>
        </p:blipFill>
        <p:spPr>
          <a:xfrm>
            <a:off x="1234440" y="3785616"/>
            <a:ext cx="128016" cy="128016"/>
          </a:xfrm>
          <a:prstGeom prst="rect">
            <a:avLst/>
          </a:prstGeom>
        </p:spPr>
      </p:pic>
      <p:sp>
        <p:nvSpPr>
          <p:cNvPr id="19" name="Text 12"/>
          <p:cNvSpPr/>
          <p:nvPr/>
        </p:nvSpPr>
        <p:spPr>
          <a:xfrm>
            <a:off x="1417320" y="3749040"/>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PR / diff レビュー・高リスク変更レビュー・本番反映前レビュー</a:t>
            </a:r>
            <a:endParaRPr lang="en-US" sz="950" dirty="0"/>
          </a:p>
        </p:txBody>
      </p:sp>
      <p:pic>
        <p:nvPicPr>
          <p:cNvPr id="20" name="Image 5" descr="preencoded.png"/>
          <p:cNvPicPr>
            <a:picLocks noChangeAspect="1"/>
          </p:cNvPicPr>
          <p:nvPr/>
        </p:nvPicPr>
        <p:blipFill>
          <a:blip r:embed="rId5"/>
          <a:stretch>
            <a:fillRect/>
          </a:stretch>
        </p:blipFill>
        <p:spPr>
          <a:xfrm>
            <a:off x="1234440" y="3950208"/>
            <a:ext cx="128016" cy="128016"/>
          </a:xfrm>
          <a:prstGeom prst="rect">
            <a:avLst/>
          </a:prstGeom>
        </p:spPr>
      </p:pic>
      <p:sp>
        <p:nvSpPr>
          <p:cNvPr id="21" name="Text 13"/>
          <p:cNvSpPr/>
          <p:nvPr/>
        </p:nvSpPr>
        <p:spPr>
          <a:xfrm>
            <a:off x="1417320" y="3913632"/>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日常処理・定型判断・本番直接変更</a:t>
            </a:r>
            <a:endParaRPr lang="en-US" sz="950" dirty="0"/>
          </a:p>
        </p:txBody>
      </p:sp>
      <p:pic>
        <p:nvPicPr>
          <p:cNvPr id="22" name="Image 6" descr="preencoded.png"/>
          <p:cNvPicPr>
            <a:picLocks noChangeAspect="1"/>
          </p:cNvPicPr>
          <p:nvPr/>
        </p:nvPicPr>
        <p:blipFill>
          <a:blip r:embed="rId7"/>
          <a:stretch>
            <a:fillRect/>
          </a:stretch>
        </p:blipFill>
        <p:spPr>
          <a:xfrm>
            <a:off x="822960" y="4242816"/>
            <a:ext cx="292608" cy="292608"/>
          </a:xfrm>
          <a:prstGeom prst="rect">
            <a:avLst/>
          </a:prstGeom>
        </p:spPr>
      </p:pic>
      <p:sp>
        <p:nvSpPr>
          <p:cNvPr id="23" name="Text 14"/>
          <p:cNvSpPr/>
          <p:nvPr/>
        </p:nvSpPr>
        <p:spPr>
          <a:xfrm>
            <a:off x="1234439" y="4151376"/>
            <a:ext cx="2960679"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Local LLM</a:t>
            </a:r>
            <a:r>
              <a:rPr lang="ja-JP" altLang="en-US" sz="1200" b="1" dirty="0">
                <a:solidFill>
                  <a:srgbClr val="FFFFFF"/>
                </a:solidFill>
                <a:latin typeface="Yu Gothic UI" pitchFamily="34" charset="0"/>
                <a:ea typeface="Yu Gothic UI" pitchFamily="34" charset="-122"/>
                <a:cs typeface="Yu Gothic UI" pitchFamily="34" charset="-120"/>
              </a:rPr>
              <a:t>（内部学習型</a:t>
            </a:r>
            <a:r>
              <a:rPr lang="en-US" altLang="ja-JP" sz="1200" b="1" dirty="0">
                <a:solidFill>
                  <a:srgbClr val="FFFFFF"/>
                </a:solidFill>
                <a:latin typeface="Yu Gothic UI" pitchFamily="34" charset="0"/>
                <a:ea typeface="Yu Gothic UI" pitchFamily="34" charset="-122"/>
                <a:cs typeface="Yu Gothic UI" pitchFamily="34" charset="-120"/>
              </a:rPr>
              <a:t>AI</a:t>
            </a:r>
            <a:r>
              <a:rPr lang="ja-JP" altLang="en-US" sz="1200" b="1" dirty="0">
                <a:solidFill>
                  <a:srgbClr val="FFFFFF"/>
                </a:solidFill>
                <a:latin typeface="Yu Gothic UI" pitchFamily="34" charset="0"/>
                <a:ea typeface="Yu Gothic UI" pitchFamily="34" charset="-122"/>
                <a:cs typeface="Yu Gothic UI" pitchFamily="34" charset="-120"/>
              </a:rPr>
              <a:t>・推論学習系）</a:t>
            </a:r>
            <a:endParaRPr lang="en-US" sz="1200" dirty="0"/>
          </a:p>
        </p:txBody>
      </p:sp>
      <p:pic>
        <p:nvPicPr>
          <p:cNvPr id="24" name="Image 7" descr="preencoded.png"/>
          <p:cNvPicPr>
            <a:picLocks noChangeAspect="1"/>
          </p:cNvPicPr>
          <p:nvPr/>
        </p:nvPicPr>
        <p:blipFill>
          <a:blip r:embed="rId4"/>
          <a:stretch>
            <a:fillRect/>
          </a:stretch>
        </p:blipFill>
        <p:spPr>
          <a:xfrm>
            <a:off x="1234440" y="4443984"/>
            <a:ext cx="128016" cy="128016"/>
          </a:xfrm>
          <a:prstGeom prst="rect">
            <a:avLst/>
          </a:prstGeom>
        </p:spPr>
      </p:pic>
      <p:sp>
        <p:nvSpPr>
          <p:cNvPr id="25" name="Text 15"/>
          <p:cNvSpPr/>
          <p:nvPr/>
        </p:nvSpPr>
        <p:spPr>
          <a:xfrm>
            <a:off x="1417320" y="4407408"/>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分類・候補生成・問題分析案・改善案・報告下書き</a:t>
            </a:r>
            <a:endParaRPr lang="en-US" sz="950" dirty="0"/>
          </a:p>
        </p:txBody>
      </p:sp>
      <p:pic>
        <p:nvPicPr>
          <p:cNvPr id="26" name="Image 8" descr="preencoded.png"/>
          <p:cNvPicPr>
            <a:picLocks noChangeAspect="1"/>
          </p:cNvPicPr>
          <p:nvPr/>
        </p:nvPicPr>
        <p:blipFill>
          <a:blip r:embed="rId5"/>
          <a:stretch>
            <a:fillRect/>
          </a:stretch>
        </p:blipFill>
        <p:spPr>
          <a:xfrm>
            <a:off x="1234440" y="4608576"/>
            <a:ext cx="128016" cy="128016"/>
          </a:xfrm>
          <a:prstGeom prst="rect">
            <a:avLst/>
          </a:prstGeom>
        </p:spPr>
      </p:pic>
      <p:sp>
        <p:nvSpPr>
          <p:cNvPr id="27" name="Text 16"/>
          <p:cNvSpPr/>
          <p:nvPr/>
        </p:nvSpPr>
        <p:spPr>
          <a:xfrm>
            <a:off x="1417320" y="4572000"/>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本番書込・任意コマンド実行・完了判断</a:t>
            </a:r>
            <a:endParaRPr lang="en-US" sz="950" dirty="0"/>
          </a:p>
        </p:txBody>
      </p:sp>
      <p:pic>
        <p:nvPicPr>
          <p:cNvPr id="28" name="Image 9" descr="preencoded.png"/>
          <p:cNvPicPr>
            <a:picLocks noChangeAspect="1"/>
          </p:cNvPicPr>
          <p:nvPr/>
        </p:nvPicPr>
        <p:blipFill>
          <a:blip r:embed="rId8"/>
          <a:stretch>
            <a:fillRect/>
          </a:stretch>
        </p:blipFill>
        <p:spPr>
          <a:xfrm>
            <a:off x="822960" y="4901184"/>
            <a:ext cx="292608" cy="292608"/>
          </a:xfrm>
          <a:prstGeom prst="rect">
            <a:avLst/>
          </a:prstGeom>
        </p:spPr>
      </p:pic>
      <p:sp>
        <p:nvSpPr>
          <p:cNvPr id="29" name="Text 17"/>
          <p:cNvSpPr/>
          <p:nvPr/>
        </p:nvSpPr>
        <p:spPr>
          <a:xfrm>
            <a:off x="1234440" y="4809744"/>
            <a:ext cx="1828800"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Python (Det.)</a:t>
            </a:r>
            <a:endParaRPr lang="en-US" sz="1200" dirty="0"/>
          </a:p>
        </p:txBody>
      </p:sp>
      <p:pic>
        <p:nvPicPr>
          <p:cNvPr id="30" name="Image 10" descr="preencoded.png"/>
          <p:cNvPicPr>
            <a:picLocks noChangeAspect="1"/>
          </p:cNvPicPr>
          <p:nvPr/>
        </p:nvPicPr>
        <p:blipFill>
          <a:blip r:embed="rId4"/>
          <a:stretch>
            <a:fillRect/>
          </a:stretch>
        </p:blipFill>
        <p:spPr>
          <a:xfrm>
            <a:off x="1234440" y="5102352"/>
            <a:ext cx="128016" cy="128016"/>
          </a:xfrm>
          <a:prstGeom prst="rect">
            <a:avLst/>
          </a:prstGeom>
        </p:spPr>
      </p:pic>
      <p:sp>
        <p:nvSpPr>
          <p:cNvPr id="31" name="Text 18"/>
          <p:cNvSpPr/>
          <p:nvPr/>
        </p:nvSpPr>
        <p:spPr>
          <a:xfrm>
            <a:off x="1417320" y="5065776"/>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承認済 tool の決定論的実行（変換・抽出・test・verify）</a:t>
            </a:r>
            <a:endParaRPr lang="en-US" sz="950" dirty="0"/>
          </a:p>
        </p:txBody>
      </p:sp>
      <p:pic>
        <p:nvPicPr>
          <p:cNvPr id="32" name="Image 11" descr="preencoded.png"/>
          <p:cNvPicPr>
            <a:picLocks noChangeAspect="1"/>
          </p:cNvPicPr>
          <p:nvPr/>
        </p:nvPicPr>
        <p:blipFill>
          <a:blip r:embed="rId5"/>
          <a:stretch>
            <a:fillRect/>
          </a:stretch>
        </p:blipFill>
        <p:spPr>
          <a:xfrm>
            <a:off x="1234440" y="5266944"/>
            <a:ext cx="128016" cy="128016"/>
          </a:xfrm>
          <a:prstGeom prst="rect">
            <a:avLst/>
          </a:prstGeom>
        </p:spPr>
      </p:pic>
      <p:sp>
        <p:nvSpPr>
          <p:cNvPr id="33" name="Text 19"/>
          <p:cNvSpPr/>
          <p:nvPr/>
        </p:nvSpPr>
        <p:spPr>
          <a:xfrm>
            <a:off x="1417320" y="5230368"/>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工程ゲートを通らないままの実行</a:t>
            </a:r>
            <a:endParaRPr lang="en-US" sz="950" dirty="0"/>
          </a:p>
        </p:txBody>
      </p:sp>
      <p:pic>
        <p:nvPicPr>
          <p:cNvPr id="34" name="Image 12" descr="preencoded.png"/>
          <p:cNvPicPr>
            <a:picLocks noChangeAspect="1"/>
          </p:cNvPicPr>
          <p:nvPr/>
        </p:nvPicPr>
        <p:blipFill>
          <a:blip r:embed="rId9"/>
          <a:stretch>
            <a:fillRect/>
          </a:stretch>
        </p:blipFill>
        <p:spPr>
          <a:xfrm>
            <a:off x="822960" y="5559552"/>
            <a:ext cx="292608" cy="292608"/>
          </a:xfrm>
          <a:prstGeom prst="rect">
            <a:avLst/>
          </a:prstGeom>
        </p:spPr>
      </p:pic>
      <p:sp>
        <p:nvSpPr>
          <p:cNvPr id="35" name="Text 20"/>
          <p:cNvSpPr/>
          <p:nvPr/>
        </p:nvSpPr>
        <p:spPr>
          <a:xfrm>
            <a:off x="1234440" y="5468112"/>
            <a:ext cx="1828800" cy="274320"/>
          </a:xfrm>
          <a:prstGeom prst="rect">
            <a:avLst/>
          </a:prstGeom>
          <a:noFill/>
          <a:ln/>
        </p:spPr>
        <p:txBody>
          <a:bodyPr wrap="square" lIns="0" tIns="0" rIns="0" bIns="0" rtlCol="0" anchor="ctr"/>
          <a:lstStyle/>
          <a:p>
            <a:pPr marL="0" indent="0">
              <a:buNone/>
            </a:pPr>
            <a:r>
              <a:rPr lang="en-US" sz="1200" b="1" dirty="0">
                <a:solidFill>
                  <a:srgbClr val="FFFFFF"/>
                </a:solidFill>
                <a:latin typeface="Yu Gothic UI" pitchFamily="34" charset="0"/>
                <a:ea typeface="Yu Gothic UI" pitchFamily="34" charset="-122"/>
                <a:cs typeface="Yu Gothic UI" pitchFamily="34" charset="-120"/>
              </a:rPr>
              <a:t>n8n</a:t>
            </a:r>
            <a:endParaRPr lang="en-US" sz="1200" dirty="0"/>
          </a:p>
        </p:txBody>
      </p:sp>
      <p:pic>
        <p:nvPicPr>
          <p:cNvPr id="36" name="Image 13" descr="preencoded.png"/>
          <p:cNvPicPr>
            <a:picLocks noChangeAspect="1"/>
          </p:cNvPicPr>
          <p:nvPr/>
        </p:nvPicPr>
        <p:blipFill>
          <a:blip r:embed="rId4"/>
          <a:stretch>
            <a:fillRect/>
          </a:stretch>
        </p:blipFill>
        <p:spPr>
          <a:xfrm>
            <a:off x="1234440" y="5760720"/>
            <a:ext cx="128016" cy="128016"/>
          </a:xfrm>
          <a:prstGeom prst="rect">
            <a:avLst/>
          </a:prstGeom>
        </p:spPr>
      </p:pic>
      <p:sp>
        <p:nvSpPr>
          <p:cNvPr id="37" name="Text 21"/>
          <p:cNvSpPr/>
          <p:nvPr/>
        </p:nvSpPr>
        <p:spPr>
          <a:xfrm>
            <a:off x="1417320" y="5724144"/>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Schedule・Webhook・通知・再試行・Error workflow</a:t>
            </a:r>
            <a:endParaRPr lang="en-US" sz="950" dirty="0"/>
          </a:p>
        </p:txBody>
      </p:sp>
      <p:pic>
        <p:nvPicPr>
          <p:cNvPr id="38" name="Image 14" descr="preencoded.png"/>
          <p:cNvPicPr>
            <a:picLocks noChangeAspect="1"/>
          </p:cNvPicPr>
          <p:nvPr/>
        </p:nvPicPr>
        <p:blipFill>
          <a:blip r:embed="rId5"/>
          <a:stretch>
            <a:fillRect/>
          </a:stretch>
        </p:blipFill>
        <p:spPr>
          <a:xfrm>
            <a:off x="1234440" y="5925312"/>
            <a:ext cx="128016" cy="128016"/>
          </a:xfrm>
          <a:prstGeom prst="rect">
            <a:avLst/>
          </a:prstGeom>
        </p:spPr>
      </p:pic>
      <p:sp>
        <p:nvSpPr>
          <p:cNvPr id="39" name="Text 22"/>
          <p:cNvSpPr/>
          <p:nvPr/>
        </p:nvSpPr>
        <p:spPr>
          <a:xfrm>
            <a:off x="1417320" y="5888736"/>
            <a:ext cx="5074920" cy="201168"/>
          </a:xfrm>
          <a:prstGeom prst="rect">
            <a:avLst/>
          </a:prstGeom>
          <a:noFill/>
          <a:ln/>
        </p:spPr>
        <p:txBody>
          <a:bodyPr wrap="square" lIns="0" tIns="0" rIns="0" bIns="0" rtlCol="0" anchor="ctr"/>
          <a:lstStyle/>
          <a:p>
            <a:pPr marL="0" indent="0">
              <a:buNone/>
            </a:pPr>
            <a:r>
              <a:rPr lang="en-US" sz="950" dirty="0">
                <a:solidFill>
                  <a:srgbClr val="B7C3D6"/>
                </a:solidFill>
                <a:latin typeface="Yu Gothic UI" pitchFamily="34" charset="0"/>
                <a:ea typeface="Yu Gothic UI" pitchFamily="34" charset="-122"/>
                <a:cs typeface="Yu Gothic UI" pitchFamily="34" charset="-120"/>
              </a:rPr>
              <a:t>設計判断・品質判断・任意修正・本番直接編集</a:t>
            </a:r>
            <a:endParaRPr lang="en-US" sz="950" dirty="0"/>
          </a:p>
        </p:txBody>
      </p:sp>
      <p:sp>
        <p:nvSpPr>
          <p:cNvPr id="40" name="Shape 23"/>
          <p:cNvSpPr/>
          <p:nvPr/>
        </p:nvSpPr>
        <p:spPr>
          <a:xfrm>
            <a:off x="6903720" y="1874520"/>
            <a:ext cx="4800600" cy="4434840"/>
          </a:xfrm>
          <a:prstGeom prst="rect">
            <a:avLst/>
          </a:prstGeom>
          <a:solidFill>
            <a:srgbClr val="182238"/>
          </a:solidFill>
          <a:ln w="9525">
            <a:solidFill>
              <a:srgbClr val="2A3A55"/>
            </a:solidFill>
            <a:prstDash val="solid"/>
          </a:ln>
        </p:spPr>
        <p:txBody>
          <a:bodyPr/>
          <a:lstStyle/>
          <a:p>
            <a:endParaRPr lang="ja-JP" altLang="en-US"/>
          </a:p>
        </p:txBody>
      </p:sp>
      <p:sp>
        <p:nvSpPr>
          <p:cNvPr id="41" name="Text 24"/>
          <p:cNvSpPr/>
          <p:nvPr/>
        </p:nvSpPr>
        <p:spPr>
          <a:xfrm>
            <a:off x="7132320" y="2011680"/>
            <a:ext cx="45720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THE ONLY GATEWAY</a:t>
            </a:r>
            <a:endParaRPr lang="en-US" sz="900" dirty="0"/>
          </a:p>
        </p:txBody>
      </p:sp>
      <p:sp>
        <p:nvSpPr>
          <p:cNvPr id="42" name="Text 25"/>
          <p:cNvSpPr/>
          <p:nvPr/>
        </p:nvSpPr>
        <p:spPr>
          <a:xfrm>
            <a:off x="7132320" y="2331720"/>
            <a:ext cx="4434840" cy="502920"/>
          </a:xfrm>
          <a:prstGeom prst="rect">
            <a:avLst/>
          </a:prstGeom>
          <a:noFill/>
          <a:ln/>
        </p:spPr>
        <p:txBody>
          <a:bodyPr wrap="square" lIns="0" tIns="0" rIns="0" bIns="0" rtlCol="0" anchor="ctr"/>
          <a:lstStyle/>
          <a:p>
            <a:pPr marL="0" indent="0">
              <a:buNone/>
            </a:pPr>
            <a:r>
              <a:rPr lang="en-US" sz="2200" b="1" dirty="0">
                <a:solidFill>
                  <a:srgbClr val="FFFFFF"/>
                </a:solidFill>
                <a:latin typeface="Yu Gothic UI" pitchFamily="34" charset="0"/>
                <a:ea typeface="Yu Gothic UI" pitchFamily="34" charset="-122"/>
                <a:cs typeface="Yu Gothic UI" pitchFamily="34" charset="-120"/>
              </a:rPr>
              <a:t>Execution Gateway（OpenClaw仮称）</a:t>
            </a:r>
            <a:endParaRPr lang="en-US" sz="2200" dirty="0"/>
          </a:p>
        </p:txBody>
      </p:sp>
      <p:sp>
        <p:nvSpPr>
          <p:cNvPr id="43" name="Text 26"/>
          <p:cNvSpPr/>
          <p:nvPr/>
        </p:nvSpPr>
        <p:spPr>
          <a:xfrm>
            <a:off x="7132320" y="2880360"/>
            <a:ext cx="4434840" cy="365760"/>
          </a:xfrm>
          <a:prstGeom prst="rect">
            <a:avLst/>
          </a:prstGeom>
          <a:noFill/>
          <a:ln/>
        </p:spPr>
        <p:txBody>
          <a:bodyPr wrap="square" lIns="0" tIns="0" rIns="0" bIns="0" rtlCol="0" anchor="ctr"/>
          <a:lstStyle/>
          <a:p>
            <a:pPr marL="0" indent="0">
              <a:buNone/>
            </a:pPr>
            <a:r>
              <a:rPr lang="en-US" sz="1100" i="1" dirty="0">
                <a:solidFill>
                  <a:srgbClr val="00D4E0"/>
                </a:solidFill>
                <a:latin typeface="Yu Gothic UI" pitchFamily="34" charset="0"/>
                <a:ea typeface="Yu Gothic UI" pitchFamily="34" charset="-122"/>
                <a:cs typeface="Yu Gothic UI" pitchFamily="34" charset="-120"/>
              </a:rPr>
              <a:t>実行層の 唯一の入口。自由実行の入口ではない。</a:t>
            </a:r>
            <a:endParaRPr lang="en-US" sz="1100" dirty="0"/>
          </a:p>
        </p:txBody>
      </p:sp>
      <p:sp>
        <p:nvSpPr>
          <p:cNvPr id="44" name="Shape 27"/>
          <p:cNvSpPr/>
          <p:nvPr/>
        </p:nvSpPr>
        <p:spPr>
          <a:xfrm>
            <a:off x="7132320" y="3337560"/>
            <a:ext cx="4343400" cy="0"/>
          </a:xfrm>
          <a:prstGeom prst="line">
            <a:avLst/>
          </a:prstGeom>
          <a:noFill/>
          <a:ln w="7620">
            <a:solidFill>
              <a:srgbClr val="2A3A55"/>
            </a:solidFill>
            <a:prstDash val="solid"/>
          </a:ln>
        </p:spPr>
        <p:txBody>
          <a:bodyPr/>
          <a:lstStyle/>
          <a:p>
            <a:endParaRPr lang="ja-JP" altLang="en-US"/>
          </a:p>
        </p:txBody>
      </p:sp>
      <p:sp>
        <p:nvSpPr>
          <p:cNvPr id="45" name="Text 28"/>
          <p:cNvSpPr/>
          <p:nvPr/>
        </p:nvSpPr>
        <p:spPr>
          <a:xfrm>
            <a:off x="7132320" y="3474720"/>
            <a:ext cx="4434840" cy="274320"/>
          </a:xfrm>
          <a:prstGeom prst="rect">
            <a:avLst/>
          </a:prstGeom>
          <a:noFill/>
          <a:ln/>
        </p:spPr>
        <p:txBody>
          <a:bodyPr wrap="square" lIns="0" tIns="0" rIns="0" bIns="0" rtlCol="0" anchor="ctr"/>
          <a:lstStyle/>
          <a:p>
            <a:pPr marL="0" indent="0">
              <a:buNone/>
            </a:pPr>
            <a:r>
              <a:rPr lang="en-US" sz="900" kern="0" spc="300" dirty="0">
                <a:solidFill>
                  <a:srgbClr val="5DD39E"/>
                </a:solidFill>
                <a:latin typeface="Trebuchet MS" pitchFamily="34" charset="0"/>
                <a:ea typeface="Trebuchet MS" pitchFamily="34" charset="-122"/>
                <a:cs typeface="Trebuchet MS" pitchFamily="34" charset="-120"/>
              </a:rPr>
              <a:t>受け取れるもの</a:t>
            </a:r>
            <a:endParaRPr lang="en-US" sz="900" dirty="0"/>
          </a:p>
        </p:txBody>
      </p:sp>
      <p:sp>
        <p:nvSpPr>
          <p:cNvPr id="46" name="Text 29"/>
          <p:cNvSpPr/>
          <p:nvPr/>
        </p:nvSpPr>
        <p:spPr>
          <a:xfrm>
            <a:off x="7178040" y="3730752"/>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・action_id</a:t>
            </a:r>
            <a:endParaRPr lang="en-US" sz="1000" dirty="0"/>
          </a:p>
        </p:txBody>
      </p:sp>
      <p:sp>
        <p:nvSpPr>
          <p:cNvPr id="47" name="Text 30"/>
          <p:cNvSpPr/>
          <p:nvPr/>
        </p:nvSpPr>
        <p:spPr>
          <a:xfrm>
            <a:off x="7178040" y="3931920"/>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・run_id</a:t>
            </a:r>
            <a:endParaRPr lang="en-US" sz="1000" dirty="0"/>
          </a:p>
        </p:txBody>
      </p:sp>
      <p:sp>
        <p:nvSpPr>
          <p:cNvPr id="48" name="Text 31"/>
          <p:cNvSpPr/>
          <p:nvPr/>
        </p:nvSpPr>
        <p:spPr>
          <a:xfrm>
            <a:off x="7178040" y="4133088"/>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・procedure_id</a:t>
            </a:r>
            <a:endParaRPr lang="en-US" sz="1000" dirty="0"/>
          </a:p>
        </p:txBody>
      </p:sp>
      <p:sp>
        <p:nvSpPr>
          <p:cNvPr id="49" name="Text 32"/>
          <p:cNvSpPr/>
          <p:nvPr/>
        </p:nvSpPr>
        <p:spPr>
          <a:xfrm>
            <a:off x="7178040" y="4334256"/>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・backup_id</a:t>
            </a:r>
            <a:endParaRPr lang="en-US" sz="1000" dirty="0"/>
          </a:p>
        </p:txBody>
      </p:sp>
      <p:sp>
        <p:nvSpPr>
          <p:cNvPr id="50" name="Text 33"/>
          <p:cNvSpPr/>
          <p:nvPr/>
        </p:nvSpPr>
        <p:spPr>
          <a:xfrm>
            <a:off x="7178040" y="4535424"/>
            <a:ext cx="4343400" cy="201168"/>
          </a:xfrm>
          <a:prstGeom prst="rect">
            <a:avLst/>
          </a:prstGeom>
          <a:noFill/>
          <a:ln/>
        </p:spPr>
        <p:txBody>
          <a:bodyPr wrap="square" lIns="0" tIns="0" rIns="0" bIns="0" rtlCol="0" anchor="ctr"/>
          <a:lstStyle/>
          <a:p>
            <a:pPr marL="0" indent="0">
              <a:buNone/>
            </a:pPr>
            <a:r>
              <a:rPr lang="en-US" sz="1000" dirty="0">
                <a:solidFill>
                  <a:srgbClr val="B7C3D6"/>
                </a:solidFill>
                <a:latin typeface="Trebuchet MS" pitchFamily="34" charset="0"/>
                <a:ea typeface="Trebuchet MS" pitchFamily="34" charset="-122"/>
                <a:cs typeface="Trebuchet MS" pitchFamily="34" charset="-120"/>
              </a:rPr>
              <a:t>・target_scope_id</a:t>
            </a:r>
            <a:endParaRPr lang="en-US" sz="1000" dirty="0"/>
          </a:p>
        </p:txBody>
      </p:sp>
      <p:sp>
        <p:nvSpPr>
          <p:cNvPr id="51" name="Text 34"/>
          <p:cNvSpPr/>
          <p:nvPr/>
        </p:nvSpPr>
        <p:spPr>
          <a:xfrm>
            <a:off x="7132320" y="4800600"/>
            <a:ext cx="4434840" cy="274320"/>
          </a:xfrm>
          <a:prstGeom prst="rect">
            <a:avLst/>
          </a:prstGeom>
          <a:noFill/>
          <a:ln/>
        </p:spPr>
        <p:txBody>
          <a:bodyPr wrap="square" lIns="0" tIns="0" rIns="0" bIns="0" rtlCol="0" anchor="ctr"/>
          <a:lstStyle/>
          <a:p>
            <a:pPr marL="0" indent="0">
              <a:buNone/>
            </a:pPr>
            <a:r>
              <a:rPr lang="en-US" sz="900" kern="0" spc="300" dirty="0">
                <a:solidFill>
                  <a:srgbClr val="E66F6F"/>
                </a:solidFill>
                <a:latin typeface="Trebuchet MS" pitchFamily="34" charset="0"/>
                <a:ea typeface="Trebuchet MS" pitchFamily="34" charset="-122"/>
                <a:cs typeface="Trebuchet MS" pitchFamily="34" charset="-120"/>
              </a:rPr>
              <a:t>受け取らないもの</a:t>
            </a:r>
            <a:endParaRPr lang="en-US" sz="900" dirty="0"/>
          </a:p>
        </p:txBody>
      </p:sp>
      <p:sp>
        <p:nvSpPr>
          <p:cNvPr id="52" name="Text 35"/>
          <p:cNvSpPr/>
          <p:nvPr/>
        </p:nvSpPr>
        <p:spPr>
          <a:xfrm>
            <a:off x="7178040" y="5056632"/>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任意 shell コマンド</a:t>
            </a:r>
            <a:endParaRPr lang="en-US" sz="1050" dirty="0"/>
          </a:p>
        </p:txBody>
      </p:sp>
      <p:sp>
        <p:nvSpPr>
          <p:cNvPr id="53" name="Text 36"/>
          <p:cNvSpPr/>
          <p:nvPr/>
        </p:nvSpPr>
        <p:spPr>
          <a:xfrm>
            <a:off x="7178040" y="5312664"/>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「自由文による本番修正依頼」 等の自由文</a:t>
            </a:r>
            <a:endParaRPr lang="en-US" sz="1050" dirty="0"/>
          </a:p>
        </p:txBody>
      </p:sp>
      <p:sp>
        <p:nvSpPr>
          <p:cNvPr id="54" name="Text 37"/>
          <p:cNvSpPr/>
          <p:nvPr/>
        </p:nvSpPr>
        <p:spPr>
          <a:xfrm>
            <a:off x="7178040" y="5568696"/>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未登録 action</a:t>
            </a:r>
            <a:endParaRPr lang="en-US" sz="1050" dirty="0"/>
          </a:p>
        </p:txBody>
      </p:sp>
      <p:sp>
        <p:nvSpPr>
          <p:cNvPr id="55" name="Text 38"/>
          <p:cNvSpPr/>
          <p:nvPr/>
        </p:nvSpPr>
        <p:spPr>
          <a:xfrm>
            <a:off x="7178040" y="5824728"/>
            <a:ext cx="434340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 backup_id なしの実行要求</a:t>
            </a:r>
            <a:endParaRPr lang="en-US" sz="1050" dirty="0"/>
          </a:p>
        </p:txBody>
      </p:sp>
      <p:sp>
        <p:nvSpPr>
          <p:cNvPr id="56" name="Shape 39"/>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57" name="Text 40"/>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09  ·  AI COMPONENTS &amp; GATEWAY</a:t>
            </a:r>
            <a:endParaRPr lang="en-US" sz="900" dirty="0"/>
          </a:p>
        </p:txBody>
      </p:sp>
      <p:sp>
        <p:nvSpPr>
          <p:cNvPr id="58" name="Text 41"/>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なぜ典型的なAI実行事故が、途中で止まるのか</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Why Typical AI Execution Risks Are Stopped Before Production Impact</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本提案の有効性は、「AIが安全に振る舞う」ことではなく、危険な実行経路に入った時点で停止・差戻しされることによって説明できます。</a:t>
            </a:r>
            <a:endParaRPr lang="en-US" sz="1400" dirty="0"/>
          </a:p>
        </p:txBody>
      </p:sp>
      <p:graphicFrame>
        <p:nvGraphicFramePr>
          <p:cNvPr id="12" name="Table 0"/>
          <p:cNvGraphicFramePr>
            <a:graphicFrameLocks noGrp="1"/>
          </p:cNvGraphicFramePr>
          <p:nvPr>
            <p:extLst>
              <p:ext uri="{D42A27DB-BD31-4B8C-83A1-F6EECF244321}">
                <p14:modId xmlns:p14="http://schemas.microsoft.com/office/powerpoint/2010/main" val="641672849"/>
              </p:ext>
            </p:extLst>
          </p:nvPr>
        </p:nvGraphicFramePr>
        <p:xfrm>
          <a:off x="548640" y="2103120"/>
          <a:ext cx="11155680" cy="4023360"/>
        </p:xfrm>
        <a:graphic>
          <a:graphicData uri="http://schemas.openxmlformats.org/drawingml/2006/table">
            <a:tbl>
              <a:tblPr/>
              <a:tblGrid>
                <a:gridCol w="4572000">
                  <a:extLst>
                    <a:ext uri="{9D8B030D-6E8A-4147-A177-3AD203B41FA5}">
                      <a16:colId xmlns:a16="http://schemas.microsoft.com/office/drawing/2014/main" val="20000"/>
                    </a:ext>
                  </a:extLst>
                </a:gridCol>
                <a:gridCol w="6583680">
                  <a:extLst>
                    <a:ext uri="{9D8B030D-6E8A-4147-A177-3AD203B41FA5}">
                      <a16:colId xmlns:a16="http://schemas.microsoft.com/office/drawing/2014/main" val="20001"/>
                    </a:ext>
                  </a:extLst>
                </a:gridCol>
              </a:tblGrid>
              <a:tr h="365760">
                <a:tc>
                  <a:txBody>
                    <a:bodyP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想定される事故行為</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100" b="1" dirty="0">
                          <a:solidFill>
                            <a:srgbClr val="00D4E0"/>
                          </a:solidFill>
                          <a:latin typeface="Yu Gothic UI" pitchFamily="34" charset="0"/>
                          <a:ea typeface="Yu Gothic UI" pitchFamily="34" charset="-122"/>
                          <a:cs typeface="Yu Gothic UI" pitchFamily="34" charset="-120"/>
                        </a:rPr>
                        <a:t>本壁打ち資料での扱い</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0"/>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AI が本番ファイルを直接 Write</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ja-JP" altLang="en-US" sz="1050" dirty="0">
                          <a:solidFill>
                            <a:srgbClr val="FFFFFF"/>
                          </a:solidFill>
                          <a:latin typeface="Yu Gothic UI" pitchFamily="34" charset="0"/>
                          <a:ea typeface="Yu Gothic UI" pitchFamily="34" charset="-122"/>
                          <a:cs typeface="Yu Gothic UI" pitchFamily="34" charset="-120"/>
                        </a:rPr>
                        <a:t>実行型</a:t>
                      </a:r>
                      <a:r>
                        <a:rPr lang="en-US" altLang="ja-JP" sz="1050" dirty="0">
                          <a:solidFill>
                            <a:srgbClr val="FFFFFF"/>
                          </a:solidFill>
                          <a:latin typeface="Yu Gothic UI" pitchFamily="34" charset="0"/>
                          <a:ea typeface="Yu Gothic UI" pitchFamily="34" charset="-122"/>
                          <a:cs typeface="Yu Gothic UI" pitchFamily="34" charset="-120"/>
                        </a:rPr>
                        <a:t>AI</a:t>
                      </a:r>
                      <a:r>
                        <a:rPr lang="en-US" sz="1050" dirty="0">
                          <a:solidFill>
                            <a:srgbClr val="FFFFFF"/>
                          </a:solidFill>
                          <a:latin typeface="Yu Gothic UI" pitchFamily="34" charset="0"/>
                          <a:ea typeface="Yu Gothic UI" pitchFamily="34" charset="-122"/>
                          <a:cs typeface="Yu Gothic UI" pitchFamily="34" charset="-120"/>
                        </a:rPr>
                        <a:t> に本番書込権限なし</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1"/>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設計なし変更</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第 1 ゲート（品質層）以前で不可</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2"/>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手順書なし変更</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tool 作成層へ進めない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3"/>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tool なし本番変更</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実行層が実行 tool を持たない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4"/>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backup なし実行</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保全層未通過のため Execution Gateway（OpenClaw仮称） が起動しない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5"/>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実行層が任意ファイル読取 / コマンド実行</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Execution Gateway（OpenClaw仮称） が任意 shell を受け取らない</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6"/>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レビュー層・確認層が直接修正</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レビュー層・確認層に修正権限なし</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7"/>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問題をその場修正</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問題確認層を経由して設計層へ差し戻す仕様</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8"/>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テストなし完了 / 検証なし完了</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第 4・第 5 ゲートで不可</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9"/>
                  </a:ext>
                </a:extLst>
              </a:tr>
              <a:tr h="365760">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報告漏れ完了</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報告品質層・最終ゲートで不可</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10"/>
                  </a:ext>
                </a:extLst>
              </a:tr>
            </a:tbl>
          </a:graphicData>
        </a:graphic>
      </p:graphicFrame>
      <p:sp>
        <p:nvSpPr>
          <p:cNvPr id="8" name="Shape 5"/>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9" name="Text 6"/>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10  ·  EVIDENCE</a:t>
            </a:r>
            <a:endParaRPr lang="en-US" sz="900" dirty="0"/>
          </a:p>
        </p:txBody>
      </p:sp>
      <p:sp>
        <p:nvSpPr>
          <p:cNvPr id="10" name="Text 7"/>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改善層 — 停止・差戻しを構造へ戻す</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The Improvement Layer · OODA Embedded in Structure</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失敗を人の反省で終わらせず、OODA Spiralを通じてテンプレート・ゲート条件・実行ルールへ日次で帰還させます。改善が個人の注意力ではなく、次回以降の構造に反映されることを示します。</a:t>
            </a:r>
            <a:endParaRPr lang="en-US" sz="1400" dirty="0"/>
          </a:p>
        </p:txBody>
      </p:sp>
      <p:sp>
        <p:nvSpPr>
          <p:cNvPr id="7" name="Shape 5"/>
          <p:cNvSpPr/>
          <p:nvPr/>
        </p:nvSpPr>
        <p:spPr>
          <a:xfrm>
            <a:off x="548640" y="2103120"/>
            <a:ext cx="3840480" cy="416052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03120"/>
            <a:ext cx="36576" cy="416052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777240" y="2240280"/>
            <a:ext cx="3657600" cy="274320"/>
          </a:xfrm>
          <a:prstGeom prst="rect">
            <a:avLst/>
          </a:prstGeom>
          <a:noFill/>
          <a:ln/>
        </p:spPr>
        <p:txBody>
          <a:bodyPr wrap="square" lIns="0" tIns="0" rIns="0" bIns="0" rtlCol="0" anchor="ctr"/>
          <a:lstStyle/>
          <a:p>
            <a:pPr marL="0" indent="0">
              <a:buNone/>
            </a:pPr>
            <a:r>
              <a:rPr lang="en-US" sz="900" kern="0" spc="300" dirty="0">
                <a:solidFill>
                  <a:srgbClr val="00D4E0"/>
                </a:solidFill>
                <a:latin typeface="Trebuchet MS" pitchFamily="34" charset="0"/>
                <a:ea typeface="Trebuchet MS" pitchFamily="34" charset="-122"/>
                <a:cs typeface="Trebuchet MS" pitchFamily="34" charset="-120"/>
              </a:rPr>
              <a:t>DAILY FEEDBACK TARGETS</a:t>
            </a:r>
            <a:endParaRPr lang="en-US" sz="900" dirty="0"/>
          </a:p>
        </p:txBody>
      </p:sp>
      <p:sp>
        <p:nvSpPr>
          <p:cNvPr id="10" name="Text 8"/>
          <p:cNvSpPr/>
          <p:nvPr/>
        </p:nvSpPr>
        <p:spPr>
          <a:xfrm>
            <a:off x="777240" y="2514600"/>
            <a:ext cx="347472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日次で反映される先</a:t>
            </a:r>
            <a:endParaRPr lang="en-US" sz="1500" dirty="0"/>
          </a:p>
        </p:txBody>
      </p:sp>
      <p:pic>
        <p:nvPicPr>
          <p:cNvPr id="11" name="Image 0" descr="preencoded.png"/>
          <p:cNvPicPr>
            <a:picLocks noChangeAspect="1"/>
          </p:cNvPicPr>
          <p:nvPr/>
        </p:nvPicPr>
        <p:blipFill>
          <a:blip r:embed="rId3"/>
          <a:stretch>
            <a:fillRect/>
          </a:stretch>
        </p:blipFill>
        <p:spPr>
          <a:xfrm>
            <a:off x="822960" y="3017520"/>
            <a:ext cx="164592" cy="164592"/>
          </a:xfrm>
          <a:prstGeom prst="rect">
            <a:avLst/>
          </a:prstGeom>
        </p:spPr>
      </p:pic>
      <p:sp>
        <p:nvSpPr>
          <p:cNvPr id="12" name="Text 9"/>
          <p:cNvSpPr/>
          <p:nvPr/>
        </p:nvSpPr>
        <p:spPr>
          <a:xfrm>
            <a:off x="1078992" y="2990088"/>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設計テンプレート</a:t>
            </a:r>
            <a:endParaRPr lang="en-US" sz="1100" dirty="0"/>
          </a:p>
        </p:txBody>
      </p:sp>
      <p:pic>
        <p:nvPicPr>
          <p:cNvPr id="13" name="Image 1" descr="preencoded.png"/>
          <p:cNvPicPr>
            <a:picLocks noChangeAspect="1"/>
          </p:cNvPicPr>
          <p:nvPr/>
        </p:nvPicPr>
        <p:blipFill>
          <a:blip r:embed="rId3"/>
          <a:stretch>
            <a:fillRect/>
          </a:stretch>
        </p:blipFill>
        <p:spPr>
          <a:xfrm>
            <a:off x="822960" y="3310128"/>
            <a:ext cx="164592" cy="164592"/>
          </a:xfrm>
          <a:prstGeom prst="rect">
            <a:avLst/>
          </a:prstGeom>
        </p:spPr>
      </p:pic>
      <p:sp>
        <p:nvSpPr>
          <p:cNvPr id="14" name="Text 10"/>
          <p:cNvSpPr/>
          <p:nvPr/>
        </p:nvSpPr>
        <p:spPr>
          <a:xfrm>
            <a:off x="1078992" y="3282696"/>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品質ゲート基準</a:t>
            </a:r>
            <a:endParaRPr lang="en-US" sz="1100" dirty="0"/>
          </a:p>
        </p:txBody>
      </p:sp>
      <p:pic>
        <p:nvPicPr>
          <p:cNvPr id="15" name="Image 2" descr="preencoded.png"/>
          <p:cNvPicPr>
            <a:picLocks noChangeAspect="1"/>
          </p:cNvPicPr>
          <p:nvPr/>
        </p:nvPicPr>
        <p:blipFill>
          <a:blip r:embed="rId3"/>
          <a:stretch>
            <a:fillRect/>
          </a:stretch>
        </p:blipFill>
        <p:spPr>
          <a:xfrm>
            <a:off x="822960" y="3602736"/>
            <a:ext cx="164592" cy="164592"/>
          </a:xfrm>
          <a:prstGeom prst="rect">
            <a:avLst/>
          </a:prstGeom>
        </p:spPr>
      </p:pic>
      <p:sp>
        <p:nvSpPr>
          <p:cNvPr id="16" name="Text 11"/>
          <p:cNvSpPr/>
          <p:nvPr/>
        </p:nvSpPr>
        <p:spPr>
          <a:xfrm>
            <a:off x="1078992" y="3575304"/>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tool 作成基準</a:t>
            </a:r>
            <a:endParaRPr lang="en-US" sz="1100" dirty="0"/>
          </a:p>
        </p:txBody>
      </p:sp>
      <p:pic>
        <p:nvPicPr>
          <p:cNvPr id="17" name="Image 3" descr="preencoded.png"/>
          <p:cNvPicPr>
            <a:picLocks noChangeAspect="1"/>
          </p:cNvPicPr>
          <p:nvPr/>
        </p:nvPicPr>
        <p:blipFill>
          <a:blip r:embed="rId3"/>
          <a:stretch>
            <a:fillRect/>
          </a:stretch>
        </p:blipFill>
        <p:spPr>
          <a:xfrm>
            <a:off x="822960" y="3895344"/>
            <a:ext cx="164592" cy="164592"/>
          </a:xfrm>
          <a:prstGeom prst="rect">
            <a:avLst/>
          </a:prstGeom>
        </p:spPr>
      </p:pic>
      <p:sp>
        <p:nvSpPr>
          <p:cNvPr id="18" name="Text 12"/>
          <p:cNvSpPr/>
          <p:nvPr/>
        </p:nvSpPr>
        <p:spPr>
          <a:xfrm>
            <a:off x="1078992" y="3867912"/>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テストケース</a:t>
            </a:r>
            <a:endParaRPr lang="en-US" sz="1100" dirty="0"/>
          </a:p>
        </p:txBody>
      </p:sp>
      <p:pic>
        <p:nvPicPr>
          <p:cNvPr id="19" name="Image 4" descr="preencoded.png"/>
          <p:cNvPicPr>
            <a:picLocks noChangeAspect="1"/>
          </p:cNvPicPr>
          <p:nvPr/>
        </p:nvPicPr>
        <p:blipFill>
          <a:blip r:embed="rId3"/>
          <a:stretch>
            <a:fillRect/>
          </a:stretch>
        </p:blipFill>
        <p:spPr>
          <a:xfrm>
            <a:off x="822960" y="4187952"/>
            <a:ext cx="164592" cy="164592"/>
          </a:xfrm>
          <a:prstGeom prst="rect">
            <a:avLst/>
          </a:prstGeom>
        </p:spPr>
      </p:pic>
      <p:sp>
        <p:nvSpPr>
          <p:cNvPr id="20" name="Text 13"/>
          <p:cNvSpPr/>
          <p:nvPr/>
        </p:nvSpPr>
        <p:spPr>
          <a:xfrm>
            <a:off x="1078992" y="4160520"/>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検証観点</a:t>
            </a:r>
            <a:endParaRPr lang="en-US" sz="1100" dirty="0"/>
          </a:p>
        </p:txBody>
      </p:sp>
      <p:pic>
        <p:nvPicPr>
          <p:cNvPr id="21" name="Image 5" descr="preencoded.png"/>
          <p:cNvPicPr>
            <a:picLocks noChangeAspect="1"/>
          </p:cNvPicPr>
          <p:nvPr/>
        </p:nvPicPr>
        <p:blipFill>
          <a:blip r:embed="rId3"/>
          <a:stretch>
            <a:fillRect/>
          </a:stretch>
        </p:blipFill>
        <p:spPr>
          <a:xfrm>
            <a:off x="822960" y="4480560"/>
            <a:ext cx="164592" cy="164592"/>
          </a:xfrm>
          <a:prstGeom prst="rect">
            <a:avLst/>
          </a:prstGeom>
        </p:spPr>
      </p:pic>
      <p:sp>
        <p:nvSpPr>
          <p:cNvPr id="22" name="Text 14"/>
          <p:cNvSpPr/>
          <p:nvPr/>
        </p:nvSpPr>
        <p:spPr>
          <a:xfrm>
            <a:off x="1078992" y="4453128"/>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Dashboard 表示</a:t>
            </a:r>
            <a:endParaRPr lang="en-US" sz="1100" dirty="0"/>
          </a:p>
        </p:txBody>
      </p:sp>
      <p:pic>
        <p:nvPicPr>
          <p:cNvPr id="23" name="Image 6" descr="preencoded.png"/>
          <p:cNvPicPr>
            <a:picLocks noChangeAspect="1"/>
          </p:cNvPicPr>
          <p:nvPr/>
        </p:nvPicPr>
        <p:blipFill>
          <a:blip r:embed="rId3"/>
          <a:stretch>
            <a:fillRect/>
          </a:stretch>
        </p:blipFill>
        <p:spPr>
          <a:xfrm>
            <a:off x="822960" y="4773168"/>
            <a:ext cx="164592" cy="164592"/>
          </a:xfrm>
          <a:prstGeom prst="rect">
            <a:avLst/>
          </a:prstGeom>
        </p:spPr>
      </p:pic>
      <p:sp>
        <p:nvSpPr>
          <p:cNvPr id="24" name="Text 15"/>
          <p:cNvSpPr/>
          <p:nvPr/>
        </p:nvSpPr>
        <p:spPr>
          <a:xfrm>
            <a:off x="1078992" y="4745736"/>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Local LLM 学習材料</a:t>
            </a:r>
            <a:endParaRPr lang="en-US" sz="1100" dirty="0"/>
          </a:p>
        </p:txBody>
      </p:sp>
      <p:pic>
        <p:nvPicPr>
          <p:cNvPr id="25" name="Image 7" descr="preencoded.png"/>
          <p:cNvPicPr>
            <a:picLocks noChangeAspect="1"/>
          </p:cNvPicPr>
          <p:nvPr/>
        </p:nvPicPr>
        <p:blipFill>
          <a:blip r:embed="rId3"/>
          <a:stretch>
            <a:fillRect/>
          </a:stretch>
        </p:blipFill>
        <p:spPr>
          <a:xfrm>
            <a:off x="822960" y="5065776"/>
            <a:ext cx="164592" cy="164592"/>
          </a:xfrm>
          <a:prstGeom prst="rect">
            <a:avLst/>
          </a:prstGeom>
        </p:spPr>
      </p:pic>
      <p:sp>
        <p:nvSpPr>
          <p:cNvPr id="26" name="Text 16"/>
          <p:cNvSpPr/>
          <p:nvPr/>
        </p:nvSpPr>
        <p:spPr>
          <a:xfrm>
            <a:off x="1078992" y="5038344"/>
            <a:ext cx="3108960" cy="256032"/>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Action Registry 分類</a:t>
            </a:r>
            <a:endParaRPr lang="en-US" sz="1100" dirty="0"/>
          </a:p>
        </p:txBody>
      </p:sp>
      <p:sp>
        <p:nvSpPr>
          <p:cNvPr id="27" name="Shape 17"/>
          <p:cNvSpPr/>
          <p:nvPr/>
        </p:nvSpPr>
        <p:spPr>
          <a:xfrm>
            <a:off x="7818120" y="3657600"/>
            <a:ext cx="1920240" cy="1005840"/>
          </a:xfrm>
          <a:prstGeom prst="ellipse">
            <a:avLst/>
          </a:prstGeom>
          <a:solidFill>
            <a:srgbClr val="27606A"/>
          </a:solidFill>
          <a:ln w="12700">
            <a:solidFill>
              <a:srgbClr val="00D4E0"/>
            </a:solidFill>
            <a:prstDash val="solid"/>
          </a:ln>
        </p:spPr>
        <p:txBody>
          <a:bodyPr/>
          <a:lstStyle/>
          <a:p>
            <a:endParaRPr lang="ja-JP" altLang="en-US"/>
          </a:p>
        </p:txBody>
      </p:sp>
      <p:sp>
        <p:nvSpPr>
          <p:cNvPr id="28" name="Text 18"/>
          <p:cNvSpPr/>
          <p:nvPr/>
        </p:nvSpPr>
        <p:spPr>
          <a:xfrm>
            <a:off x="7818120" y="3794760"/>
            <a:ext cx="1920240" cy="411480"/>
          </a:xfrm>
          <a:prstGeom prst="rect">
            <a:avLst/>
          </a:prstGeom>
          <a:noFill/>
          <a:ln/>
        </p:spPr>
        <p:txBody>
          <a:bodyPr wrap="square" lIns="0" tIns="0" rIns="0" bIns="0" rtlCol="0" anchor="ctr"/>
          <a:lstStyle/>
          <a:p>
            <a:pPr marL="0" indent="0" algn="ctr">
              <a:buNone/>
            </a:pPr>
            <a:r>
              <a:rPr lang="en-US" sz="1700" b="1" dirty="0">
                <a:solidFill>
                  <a:srgbClr val="FFFFFF"/>
                </a:solidFill>
                <a:latin typeface="Yu Gothic UI" pitchFamily="34" charset="0"/>
                <a:ea typeface="Yu Gothic UI" pitchFamily="34" charset="-122"/>
                <a:cs typeface="Yu Gothic UI" pitchFamily="34" charset="-120"/>
              </a:rPr>
              <a:t>改善層</a:t>
            </a:r>
            <a:endParaRPr lang="en-US" sz="1700" dirty="0"/>
          </a:p>
        </p:txBody>
      </p:sp>
      <p:sp>
        <p:nvSpPr>
          <p:cNvPr id="29" name="Text 19"/>
          <p:cNvSpPr/>
          <p:nvPr/>
        </p:nvSpPr>
        <p:spPr>
          <a:xfrm>
            <a:off x="7818120" y="4215384"/>
            <a:ext cx="1920240" cy="320040"/>
          </a:xfrm>
          <a:prstGeom prst="rect">
            <a:avLst/>
          </a:prstGeom>
          <a:noFill/>
          <a:ln/>
        </p:spPr>
        <p:txBody>
          <a:bodyPr wrap="square" lIns="0" tIns="0" rIns="0" bIns="0" rtlCol="0" anchor="ctr"/>
          <a:lstStyle/>
          <a:p>
            <a:pPr marL="0" indent="0" algn="ctr">
              <a:buNone/>
            </a:pPr>
            <a:r>
              <a:rPr lang="en-US" sz="1000" i="1" dirty="0">
                <a:solidFill>
                  <a:srgbClr val="00D4E0"/>
                </a:solidFill>
                <a:latin typeface="Trebuchet MS" pitchFamily="34" charset="0"/>
                <a:ea typeface="Trebuchet MS" pitchFamily="34" charset="-122"/>
                <a:cs typeface="Trebuchet MS" pitchFamily="34" charset="-120"/>
              </a:rPr>
              <a:t>Improvement</a:t>
            </a:r>
            <a:endParaRPr lang="en-US" sz="1000" dirty="0"/>
          </a:p>
        </p:txBody>
      </p:sp>
      <p:sp>
        <p:nvSpPr>
          <p:cNvPr id="30" name="Shape 20"/>
          <p:cNvSpPr/>
          <p:nvPr/>
        </p:nvSpPr>
        <p:spPr>
          <a:xfrm>
            <a:off x="8023860" y="22402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31" name="Text 21"/>
          <p:cNvSpPr/>
          <p:nvPr/>
        </p:nvSpPr>
        <p:spPr>
          <a:xfrm>
            <a:off x="8023860" y="22951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Observe</a:t>
            </a:r>
            <a:endParaRPr lang="en-US" sz="1050" dirty="0"/>
          </a:p>
        </p:txBody>
      </p:sp>
      <p:sp>
        <p:nvSpPr>
          <p:cNvPr id="32" name="Text 22"/>
          <p:cNvSpPr/>
          <p:nvPr/>
        </p:nvSpPr>
        <p:spPr>
          <a:xfrm>
            <a:off x="8023860" y="25694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停止・差戻し内容を観察</a:t>
            </a:r>
            <a:endParaRPr lang="en-US" sz="900" dirty="0"/>
          </a:p>
        </p:txBody>
      </p:sp>
      <p:sp>
        <p:nvSpPr>
          <p:cNvPr id="33" name="Shape 23"/>
          <p:cNvSpPr/>
          <p:nvPr/>
        </p:nvSpPr>
        <p:spPr>
          <a:xfrm>
            <a:off x="9624060" y="38404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34" name="Text 24"/>
          <p:cNvSpPr/>
          <p:nvPr/>
        </p:nvSpPr>
        <p:spPr>
          <a:xfrm>
            <a:off x="9624060" y="38953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Orient</a:t>
            </a:r>
            <a:endParaRPr lang="en-US" sz="1050" dirty="0"/>
          </a:p>
        </p:txBody>
      </p:sp>
      <p:sp>
        <p:nvSpPr>
          <p:cNvPr id="35" name="Text 25"/>
          <p:cNvSpPr/>
          <p:nvPr/>
        </p:nvSpPr>
        <p:spPr>
          <a:xfrm>
            <a:off x="9624060" y="41696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原因・影響範囲・再発条件を整理</a:t>
            </a:r>
            <a:endParaRPr lang="en-US" sz="900" dirty="0"/>
          </a:p>
        </p:txBody>
      </p:sp>
      <p:sp>
        <p:nvSpPr>
          <p:cNvPr id="36" name="Shape 26"/>
          <p:cNvSpPr/>
          <p:nvPr/>
        </p:nvSpPr>
        <p:spPr>
          <a:xfrm>
            <a:off x="8023860" y="54406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37" name="Text 27"/>
          <p:cNvSpPr/>
          <p:nvPr/>
        </p:nvSpPr>
        <p:spPr>
          <a:xfrm>
            <a:off x="8023860" y="54955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Decide</a:t>
            </a:r>
            <a:endParaRPr lang="en-US" sz="1050" dirty="0"/>
          </a:p>
        </p:txBody>
      </p:sp>
      <p:sp>
        <p:nvSpPr>
          <p:cNvPr id="38" name="Text 28"/>
          <p:cNvSpPr/>
          <p:nvPr/>
        </p:nvSpPr>
        <p:spPr>
          <a:xfrm>
            <a:off x="8023860" y="57698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反映方針を決定</a:t>
            </a:r>
            <a:endParaRPr lang="en-US" sz="900" dirty="0"/>
          </a:p>
        </p:txBody>
      </p:sp>
      <p:sp>
        <p:nvSpPr>
          <p:cNvPr id="39" name="Shape 29"/>
          <p:cNvSpPr/>
          <p:nvPr/>
        </p:nvSpPr>
        <p:spPr>
          <a:xfrm>
            <a:off x="6423660" y="3840480"/>
            <a:ext cx="1508760" cy="640080"/>
          </a:xfrm>
          <a:prstGeom prst="rect">
            <a:avLst/>
          </a:prstGeom>
          <a:solidFill>
            <a:srgbClr val="182238"/>
          </a:solidFill>
          <a:ln w="7620">
            <a:solidFill>
              <a:srgbClr val="00D4E0"/>
            </a:solidFill>
            <a:prstDash val="solid"/>
          </a:ln>
        </p:spPr>
        <p:txBody>
          <a:bodyPr/>
          <a:lstStyle/>
          <a:p>
            <a:endParaRPr lang="ja-JP" altLang="en-US"/>
          </a:p>
        </p:txBody>
      </p:sp>
      <p:sp>
        <p:nvSpPr>
          <p:cNvPr id="40" name="Text 30"/>
          <p:cNvSpPr/>
          <p:nvPr/>
        </p:nvSpPr>
        <p:spPr>
          <a:xfrm>
            <a:off x="6423660" y="3895344"/>
            <a:ext cx="1508760" cy="256032"/>
          </a:xfrm>
          <a:prstGeom prst="rect">
            <a:avLst/>
          </a:prstGeom>
          <a:noFill/>
          <a:ln/>
        </p:spPr>
        <p:txBody>
          <a:bodyPr wrap="square" lIns="0" tIns="0" rIns="0" bIns="0" rtlCol="0" anchor="ctr"/>
          <a:lstStyle/>
          <a:p>
            <a:pPr marL="0" indent="0" algn="ctr">
              <a:buNone/>
            </a:pPr>
            <a:r>
              <a:rPr lang="en-US" sz="1050" b="1" dirty="0">
                <a:solidFill>
                  <a:srgbClr val="00D4E0"/>
                </a:solidFill>
                <a:latin typeface="Trebuchet MS" pitchFamily="34" charset="0"/>
                <a:ea typeface="Trebuchet MS" pitchFamily="34" charset="-122"/>
                <a:cs typeface="Trebuchet MS" pitchFamily="34" charset="-120"/>
              </a:rPr>
              <a:t>Act</a:t>
            </a:r>
            <a:endParaRPr lang="en-US" sz="1050" dirty="0"/>
          </a:p>
        </p:txBody>
      </p:sp>
      <p:sp>
        <p:nvSpPr>
          <p:cNvPr id="41" name="Text 31"/>
          <p:cNvSpPr/>
          <p:nvPr/>
        </p:nvSpPr>
        <p:spPr>
          <a:xfrm>
            <a:off x="6423660" y="4169664"/>
            <a:ext cx="1508760" cy="274320"/>
          </a:xfrm>
          <a:prstGeom prst="rect">
            <a:avLst/>
          </a:prstGeom>
          <a:noFill/>
          <a:ln/>
        </p:spPr>
        <p:txBody>
          <a:bodyPr wrap="square" lIns="0" tIns="0" rIns="0" bIns="0" rtlCol="0" anchor="ctr"/>
          <a:lstStyle/>
          <a:p>
            <a:pPr marL="0" indent="0" algn="ctr">
              <a:buNone/>
            </a:pPr>
            <a:r>
              <a:rPr lang="en-US" sz="900" dirty="0">
                <a:solidFill>
                  <a:srgbClr val="B7C3D6"/>
                </a:solidFill>
                <a:latin typeface="Yu Gothic UI" pitchFamily="34" charset="0"/>
                <a:ea typeface="Yu Gothic UI" pitchFamily="34" charset="-122"/>
                <a:cs typeface="Yu Gothic UI" pitchFamily="34" charset="-120"/>
              </a:rPr>
              <a:t>テンプレート・ゲート条件・実行ルールへ反映</a:t>
            </a:r>
            <a:endParaRPr lang="en-US" sz="900" dirty="0"/>
          </a:p>
        </p:txBody>
      </p:sp>
      <p:sp>
        <p:nvSpPr>
          <p:cNvPr id="42" name="Shape 32"/>
          <p:cNvSpPr/>
          <p:nvPr/>
        </p:nvSpPr>
        <p:spPr>
          <a:xfrm>
            <a:off x="7178040" y="2560320"/>
            <a:ext cx="3200400" cy="3200400"/>
          </a:xfrm>
          <a:prstGeom prst="ellipse">
            <a:avLst/>
          </a:prstGeom>
          <a:ln w="9525">
            <a:solidFill>
              <a:srgbClr val="27606A"/>
            </a:solidFill>
            <a:prstDash val="dash"/>
          </a:ln>
        </p:spPr>
        <p:txBody>
          <a:bodyPr/>
          <a:lstStyle/>
          <a:p>
            <a:endParaRPr lang="ja-JP" altLang="en-US"/>
          </a:p>
        </p:txBody>
      </p:sp>
      <p:sp>
        <p:nvSpPr>
          <p:cNvPr id="43" name="Shape 33"/>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44" name="Text 34"/>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11  ·  IMPROVEMENT LOOP</a:t>
            </a:r>
            <a:endParaRPr lang="en-US" sz="900" dirty="0"/>
          </a:p>
        </p:txBody>
      </p:sp>
      <p:sp>
        <p:nvSpPr>
          <p:cNvPr id="45" name="Text 35"/>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同梱インタラクティブ・ショーケース</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Companion Live Showcase — Structure You Can Experience</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本資料とセットで、AI-FDE / HOTL 実行統制を体験できるWebデモを用意しています。画面上では、AIタスクがどのゲートで止まり、どの条件で通過し、停止・差戻し内容がどのように改善候補として蓄積されるかを確認できます。</a:t>
            </a:r>
            <a:endParaRPr lang="en-US" sz="1400" dirty="0"/>
          </a:p>
        </p:txBody>
      </p:sp>
      <p:sp>
        <p:nvSpPr>
          <p:cNvPr id="7" name="Shape 5"/>
          <p:cNvSpPr/>
          <p:nvPr/>
        </p:nvSpPr>
        <p:spPr>
          <a:xfrm>
            <a:off x="548640" y="2194560"/>
            <a:ext cx="11155680" cy="141732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94560"/>
            <a:ext cx="36576" cy="141732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868680" y="2359152"/>
            <a:ext cx="1828800" cy="274320"/>
          </a:xfrm>
          <a:prstGeom prst="rect">
            <a:avLst/>
          </a:prstGeom>
          <a:noFill/>
          <a:ln/>
        </p:spPr>
        <p:txBody>
          <a:bodyPr wrap="square" lIns="0" tIns="0" rIns="0" bIns="0" rtlCol="0" anchor="ctr"/>
          <a:lstStyle/>
          <a:p>
            <a:pPr marL="0" indent="0">
              <a:buNone/>
            </a:pPr>
            <a:r>
              <a:rPr lang="en-US" sz="1000" b="1" kern="0" spc="500" dirty="0">
                <a:solidFill>
                  <a:srgbClr val="00D4E0"/>
                </a:solidFill>
                <a:latin typeface="Trebuchet MS" pitchFamily="34" charset="0"/>
                <a:ea typeface="Trebuchet MS" pitchFamily="34" charset="-122"/>
                <a:cs typeface="Trebuchet MS" pitchFamily="34" charset="-120"/>
              </a:rPr>
              <a:t>URL</a:t>
            </a:r>
            <a:endParaRPr lang="en-US" sz="1000" dirty="0"/>
          </a:p>
        </p:txBody>
      </p:sp>
      <p:sp>
        <p:nvSpPr>
          <p:cNvPr id="10" name="Text 8"/>
          <p:cNvSpPr/>
          <p:nvPr/>
        </p:nvSpPr>
        <p:spPr>
          <a:xfrm>
            <a:off x="868680" y="2633472"/>
            <a:ext cx="10515600" cy="594360"/>
          </a:xfrm>
          <a:prstGeom prst="rect">
            <a:avLst/>
          </a:prstGeom>
          <a:noFill/>
          <a:ln/>
        </p:spPr>
        <p:txBody>
          <a:bodyPr wrap="square" lIns="0" tIns="0" rIns="0" bIns="0" rtlCol="0" anchor="ctr"/>
          <a:lstStyle/>
          <a:p>
            <a:r>
              <a:rPr lang="en-US" sz="2800" b="1" dirty="0">
                <a:solidFill>
                  <a:srgbClr val="FFFFFF"/>
                </a:solidFill>
                <a:latin typeface="Consolas" pitchFamily="34" charset="0"/>
                <a:ea typeface="Consolas" pitchFamily="34" charset="-122"/>
                <a:cs typeface="Consolas" pitchFamily="34" charset="-120"/>
              </a:rPr>
              <a:t>https://velcore-demo3.pages.dev/</a:t>
            </a:r>
            <a:endParaRPr lang="en-US" sz="2800" dirty="0"/>
          </a:p>
        </p:txBody>
      </p:sp>
      <p:sp>
        <p:nvSpPr>
          <p:cNvPr id="12" name="Text 10"/>
          <p:cNvSpPr/>
          <p:nvPr/>
        </p:nvSpPr>
        <p:spPr>
          <a:xfrm>
            <a:off x="548640" y="3822192"/>
            <a:ext cx="11155680" cy="320040"/>
          </a:xfrm>
          <a:prstGeom prst="rect">
            <a:avLst/>
          </a:prstGeom>
          <a:noFill/>
          <a:ln/>
        </p:spPr>
        <p:txBody>
          <a:bodyPr wrap="square" lIns="0" tIns="0" rIns="0" bIns="0" rtlCol="0" anchor="ctr"/>
          <a:lstStyle/>
          <a:p>
            <a:pPr marL="0" indent="0">
              <a:buNone/>
            </a:pPr>
            <a:r>
              <a:rPr lang="en-US" sz="1200" dirty="0">
                <a:solidFill>
                  <a:srgbClr val="7787A0"/>
                </a:solidFill>
                <a:latin typeface="Yu Gothic UI" pitchFamily="34" charset="0"/>
                <a:ea typeface="Yu Gothic UI" pitchFamily="34" charset="-122"/>
                <a:cs typeface="Yu Gothic UI" pitchFamily="34" charset="-120"/>
              </a:rPr>
              <a:t>URL を開かれた経営層・コンサルの方が、順に到達する 3 段階の体験：</a:t>
            </a:r>
            <a:endParaRPr lang="en-US" sz="1200" dirty="0"/>
          </a:p>
        </p:txBody>
      </p:sp>
      <p:sp>
        <p:nvSpPr>
          <p:cNvPr id="13" name="Shape 11"/>
          <p:cNvSpPr/>
          <p:nvPr/>
        </p:nvSpPr>
        <p:spPr>
          <a:xfrm>
            <a:off x="548640" y="4224528"/>
            <a:ext cx="3657600" cy="2057400"/>
          </a:xfrm>
          <a:prstGeom prst="rect">
            <a:avLst/>
          </a:prstGeom>
          <a:solidFill>
            <a:srgbClr val="182238"/>
          </a:solidFill>
          <a:ln w="9525">
            <a:solidFill>
              <a:srgbClr val="2A3A55"/>
            </a:solidFill>
            <a:prstDash val="solid"/>
          </a:ln>
        </p:spPr>
        <p:txBody>
          <a:bodyPr/>
          <a:lstStyle/>
          <a:p>
            <a:endParaRPr lang="ja-JP" altLang="en-US"/>
          </a:p>
        </p:txBody>
      </p:sp>
      <p:sp>
        <p:nvSpPr>
          <p:cNvPr id="14" name="Shape 12"/>
          <p:cNvSpPr/>
          <p:nvPr/>
        </p:nvSpPr>
        <p:spPr>
          <a:xfrm>
            <a:off x="548640" y="4224528"/>
            <a:ext cx="36576" cy="2057400"/>
          </a:xfrm>
          <a:prstGeom prst="rect">
            <a:avLst/>
          </a:prstGeom>
          <a:solidFill>
            <a:srgbClr val="00D4E0"/>
          </a:solidFill>
          <a:ln w="12700">
            <a:solidFill>
              <a:srgbClr val="00D4E0"/>
            </a:solidFill>
            <a:prstDash val="solid"/>
          </a:ln>
        </p:spPr>
        <p:txBody>
          <a:bodyPr/>
          <a:lstStyle/>
          <a:p>
            <a:endParaRPr lang="ja-JP" altLang="en-US"/>
          </a:p>
        </p:txBody>
      </p:sp>
      <p:pic>
        <p:nvPicPr>
          <p:cNvPr id="15" name="Image 0" descr="preencoded.png"/>
          <p:cNvPicPr>
            <a:picLocks noChangeAspect="1"/>
          </p:cNvPicPr>
          <p:nvPr/>
        </p:nvPicPr>
        <p:blipFill>
          <a:blip r:embed="rId3"/>
          <a:stretch>
            <a:fillRect/>
          </a:stretch>
        </p:blipFill>
        <p:spPr>
          <a:xfrm>
            <a:off x="822960" y="4480560"/>
            <a:ext cx="365760" cy="365760"/>
          </a:xfrm>
          <a:prstGeom prst="rect">
            <a:avLst/>
          </a:prstGeom>
        </p:spPr>
      </p:pic>
      <p:sp>
        <p:nvSpPr>
          <p:cNvPr id="16" name="Text 13"/>
          <p:cNvSpPr/>
          <p:nvPr/>
        </p:nvSpPr>
        <p:spPr>
          <a:xfrm>
            <a:off x="1325880" y="4498848"/>
            <a:ext cx="2743200" cy="292608"/>
          </a:xfrm>
          <a:prstGeom prst="rect">
            <a:avLst/>
          </a:prstGeom>
          <a:noFill/>
          <a:ln/>
        </p:spPr>
        <p:txBody>
          <a:bodyPr wrap="square" lIns="0" tIns="0" rIns="0" bIns="0" rtlCol="0" anchor="ctr"/>
          <a:lstStyle/>
          <a:p>
            <a:pPr marL="0" indent="0">
              <a:buNone/>
            </a:pPr>
            <a:r>
              <a:rPr lang="en-US" sz="1000" b="1" kern="0" spc="300" dirty="0">
                <a:solidFill>
                  <a:srgbClr val="00D4E0"/>
                </a:solidFill>
                <a:latin typeface="Trebuchet MS" pitchFamily="34" charset="0"/>
                <a:ea typeface="Trebuchet MS" pitchFamily="34" charset="-122"/>
                <a:cs typeface="Trebuchet MS" pitchFamily="34" charset="-120"/>
              </a:rPr>
              <a:t>0 – 5 秒</a:t>
            </a:r>
            <a:endParaRPr lang="en-US" sz="1000" dirty="0"/>
          </a:p>
        </p:txBody>
      </p:sp>
      <p:sp>
        <p:nvSpPr>
          <p:cNvPr id="17" name="Text 14"/>
          <p:cNvSpPr/>
          <p:nvPr/>
        </p:nvSpPr>
        <p:spPr>
          <a:xfrm>
            <a:off x="822960" y="5001768"/>
            <a:ext cx="320040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構造仮説を理解する</a:t>
            </a:r>
            <a:endParaRPr lang="en-US" sz="1500" dirty="0"/>
          </a:p>
        </p:txBody>
      </p:sp>
      <p:sp>
        <p:nvSpPr>
          <p:cNvPr id="18" name="Text 15"/>
          <p:cNvSpPr/>
          <p:nvPr/>
        </p:nvSpPr>
        <p:spPr>
          <a:xfrm>
            <a:off x="822960" y="5458968"/>
            <a:ext cx="3200400" cy="7772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AI-FDEがスケールした瞬間に起きる、最初の品質事故を未然に潰す、という本資料の主張を確認できます。</a:t>
            </a:r>
            <a:endParaRPr lang="en-US" sz="1100" dirty="0"/>
          </a:p>
        </p:txBody>
      </p:sp>
      <p:sp>
        <p:nvSpPr>
          <p:cNvPr id="19" name="Shape 16"/>
          <p:cNvSpPr/>
          <p:nvPr/>
        </p:nvSpPr>
        <p:spPr>
          <a:xfrm>
            <a:off x="4325112" y="4224528"/>
            <a:ext cx="3657600" cy="2057400"/>
          </a:xfrm>
          <a:prstGeom prst="rect">
            <a:avLst/>
          </a:prstGeom>
          <a:solidFill>
            <a:srgbClr val="182238"/>
          </a:solidFill>
          <a:ln w="9525">
            <a:solidFill>
              <a:srgbClr val="2A3A55"/>
            </a:solidFill>
            <a:prstDash val="solid"/>
          </a:ln>
        </p:spPr>
        <p:txBody>
          <a:bodyPr/>
          <a:lstStyle/>
          <a:p>
            <a:endParaRPr lang="ja-JP" altLang="en-US"/>
          </a:p>
        </p:txBody>
      </p:sp>
      <p:sp>
        <p:nvSpPr>
          <p:cNvPr id="20" name="Shape 17"/>
          <p:cNvSpPr/>
          <p:nvPr/>
        </p:nvSpPr>
        <p:spPr>
          <a:xfrm>
            <a:off x="4325112" y="4224528"/>
            <a:ext cx="36576" cy="2057400"/>
          </a:xfrm>
          <a:prstGeom prst="rect">
            <a:avLst/>
          </a:prstGeom>
          <a:solidFill>
            <a:srgbClr val="00D4E0"/>
          </a:solidFill>
          <a:ln w="12700">
            <a:solidFill>
              <a:srgbClr val="00D4E0"/>
            </a:solidFill>
            <a:prstDash val="solid"/>
          </a:ln>
        </p:spPr>
        <p:txBody>
          <a:bodyPr/>
          <a:lstStyle/>
          <a:p>
            <a:endParaRPr lang="ja-JP" altLang="en-US"/>
          </a:p>
        </p:txBody>
      </p:sp>
      <p:pic>
        <p:nvPicPr>
          <p:cNvPr id="21" name="Image 1" descr="preencoded.png"/>
          <p:cNvPicPr>
            <a:picLocks noChangeAspect="1"/>
          </p:cNvPicPr>
          <p:nvPr/>
        </p:nvPicPr>
        <p:blipFill>
          <a:blip r:embed="rId4"/>
          <a:stretch>
            <a:fillRect/>
          </a:stretch>
        </p:blipFill>
        <p:spPr>
          <a:xfrm>
            <a:off x="4599432" y="4480560"/>
            <a:ext cx="365760" cy="365760"/>
          </a:xfrm>
          <a:prstGeom prst="rect">
            <a:avLst/>
          </a:prstGeom>
        </p:spPr>
      </p:pic>
      <p:sp>
        <p:nvSpPr>
          <p:cNvPr id="22" name="Text 18"/>
          <p:cNvSpPr/>
          <p:nvPr/>
        </p:nvSpPr>
        <p:spPr>
          <a:xfrm>
            <a:off x="5102352" y="4498848"/>
            <a:ext cx="2743200" cy="292608"/>
          </a:xfrm>
          <a:prstGeom prst="rect">
            <a:avLst/>
          </a:prstGeom>
          <a:noFill/>
          <a:ln/>
        </p:spPr>
        <p:txBody>
          <a:bodyPr wrap="square" lIns="0" tIns="0" rIns="0" bIns="0" rtlCol="0" anchor="ctr"/>
          <a:lstStyle/>
          <a:p>
            <a:pPr marL="0" indent="0">
              <a:buNone/>
            </a:pPr>
            <a:r>
              <a:rPr lang="en-US" sz="1000" b="1" kern="0" spc="300" dirty="0">
                <a:solidFill>
                  <a:srgbClr val="00D4E0"/>
                </a:solidFill>
                <a:latin typeface="Trebuchet MS" pitchFamily="34" charset="0"/>
                <a:ea typeface="Trebuchet MS" pitchFamily="34" charset="-122"/>
                <a:cs typeface="Trebuchet MS" pitchFamily="34" charset="-120"/>
              </a:rPr>
              <a:t>5 秒 – 1 分</a:t>
            </a:r>
            <a:endParaRPr lang="en-US" sz="1000" dirty="0"/>
          </a:p>
        </p:txBody>
      </p:sp>
      <p:sp>
        <p:nvSpPr>
          <p:cNvPr id="23" name="Text 19"/>
          <p:cNvSpPr/>
          <p:nvPr/>
        </p:nvSpPr>
        <p:spPr>
          <a:xfrm>
            <a:off x="4599432" y="5001768"/>
            <a:ext cx="320040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停止・差戻しの意味を体感する</a:t>
            </a:r>
            <a:endParaRPr lang="en-US" sz="1500" dirty="0"/>
          </a:p>
        </p:txBody>
      </p:sp>
      <p:sp>
        <p:nvSpPr>
          <p:cNvPr id="24" name="Text 20"/>
          <p:cNvSpPr/>
          <p:nvPr/>
        </p:nvSpPr>
        <p:spPr>
          <a:xfrm>
            <a:off x="4599432" y="5458968"/>
            <a:ext cx="3200400" cy="7772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AIが進むことだけでなく、止まること・差し戻されることが品質保証であると確認できます。</a:t>
            </a:r>
            <a:endParaRPr lang="en-US" sz="1100" dirty="0"/>
          </a:p>
        </p:txBody>
      </p:sp>
      <p:sp>
        <p:nvSpPr>
          <p:cNvPr id="25" name="Shape 21"/>
          <p:cNvSpPr/>
          <p:nvPr/>
        </p:nvSpPr>
        <p:spPr>
          <a:xfrm>
            <a:off x="8101584" y="4224528"/>
            <a:ext cx="3657600" cy="2057400"/>
          </a:xfrm>
          <a:prstGeom prst="rect">
            <a:avLst/>
          </a:prstGeom>
          <a:solidFill>
            <a:srgbClr val="182238"/>
          </a:solidFill>
          <a:ln w="9525">
            <a:solidFill>
              <a:srgbClr val="2A3A55"/>
            </a:solidFill>
            <a:prstDash val="solid"/>
          </a:ln>
        </p:spPr>
        <p:txBody>
          <a:bodyPr/>
          <a:lstStyle/>
          <a:p>
            <a:endParaRPr lang="ja-JP" altLang="en-US"/>
          </a:p>
        </p:txBody>
      </p:sp>
      <p:sp>
        <p:nvSpPr>
          <p:cNvPr id="26" name="Shape 22"/>
          <p:cNvSpPr/>
          <p:nvPr/>
        </p:nvSpPr>
        <p:spPr>
          <a:xfrm>
            <a:off x="8101584" y="4224528"/>
            <a:ext cx="36576" cy="2057400"/>
          </a:xfrm>
          <a:prstGeom prst="rect">
            <a:avLst/>
          </a:prstGeom>
          <a:solidFill>
            <a:srgbClr val="00D4E0"/>
          </a:solidFill>
          <a:ln w="12700">
            <a:solidFill>
              <a:srgbClr val="00D4E0"/>
            </a:solidFill>
            <a:prstDash val="solid"/>
          </a:ln>
        </p:spPr>
        <p:txBody>
          <a:bodyPr/>
          <a:lstStyle/>
          <a:p>
            <a:endParaRPr lang="ja-JP" altLang="en-US"/>
          </a:p>
        </p:txBody>
      </p:sp>
      <p:pic>
        <p:nvPicPr>
          <p:cNvPr id="27" name="Image 2" descr="preencoded.png"/>
          <p:cNvPicPr>
            <a:picLocks noChangeAspect="1"/>
          </p:cNvPicPr>
          <p:nvPr/>
        </p:nvPicPr>
        <p:blipFill>
          <a:blip r:embed="rId5"/>
          <a:stretch>
            <a:fillRect/>
          </a:stretch>
        </p:blipFill>
        <p:spPr>
          <a:xfrm>
            <a:off x="8375904" y="4480560"/>
            <a:ext cx="365760" cy="365760"/>
          </a:xfrm>
          <a:prstGeom prst="rect">
            <a:avLst/>
          </a:prstGeom>
        </p:spPr>
      </p:pic>
      <p:sp>
        <p:nvSpPr>
          <p:cNvPr id="28" name="Text 23"/>
          <p:cNvSpPr/>
          <p:nvPr/>
        </p:nvSpPr>
        <p:spPr>
          <a:xfrm>
            <a:off x="8878824" y="4498848"/>
            <a:ext cx="2743200" cy="292608"/>
          </a:xfrm>
          <a:prstGeom prst="rect">
            <a:avLst/>
          </a:prstGeom>
          <a:noFill/>
          <a:ln/>
        </p:spPr>
        <p:txBody>
          <a:bodyPr wrap="square" lIns="0" tIns="0" rIns="0" bIns="0" rtlCol="0" anchor="ctr"/>
          <a:lstStyle/>
          <a:p>
            <a:pPr marL="0" indent="0">
              <a:buNone/>
            </a:pPr>
            <a:r>
              <a:rPr lang="en-US" sz="1000" b="1" kern="0" spc="300" dirty="0">
                <a:solidFill>
                  <a:srgbClr val="00D4E0"/>
                </a:solidFill>
                <a:latin typeface="Trebuchet MS" pitchFamily="34" charset="0"/>
                <a:ea typeface="Trebuchet MS" pitchFamily="34" charset="-122"/>
                <a:cs typeface="Trebuchet MS" pitchFamily="34" charset="-120"/>
              </a:rPr>
              <a:t>1 – 10 分</a:t>
            </a:r>
            <a:endParaRPr lang="en-US" sz="1000" dirty="0"/>
          </a:p>
        </p:txBody>
      </p:sp>
      <p:sp>
        <p:nvSpPr>
          <p:cNvPr id="29" name="Text 24"/>
          <p:cNvSpPr/>
          <p:nvPr/>
        </p:nvSpPr>
        <p:spPr>
          <a:xfrm>
            <a:off x="8375904" y="5001768"/>
            <a:ext cx="320040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改善帰還まで腹落ちする</a:t>
            </a:r>
            <a:endParaRPr lang="en-US" sz="1500" dirty="0"/>
          </a:p>
        </p:txBody>
      </p:sp>
      <p:sp>
        <p:nvSpPr>
          <p:cNvPr id="30" name="Text 25"/>
          <p:cNvSpPr/>
          <p:nvPr/>
        </p:nvSpPr>
        <p:spPr>
          <a:xfrm>
            <a:off x="8375904" y="5458968"/>
            <a:ext cx="3200400" cy="7772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LiveとImproveを通じて、停止・差戻し内容がテンプレート・ゲート条件・実行ルールへ戻る流れを確認できます。</a:t>
            </a:r>
            <a:endParaRPr lang="en-US" sz="1100" dirty="0"/>
          </a:p>
        </p:txBody>
      </p:sp>
      <p:sp>
        <p:nvSpPr>
          <p:cNvPr id="31" name="Shape 26"/>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32" name="Text 27"/>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12  ·  COMPANION LIVE SHOWCASE</a:t>
            </a:r>
            <a:endParaRPr lang="en-US" sz="900" dirty="0"/>
          </a:p>
        </p:txBody>
      </p:sp>
      <p:sp>
        <p:nvSpPr>
          <p:cNvPr id="33" name="Text 28"/>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0" y="548640"/>
            <a:ext cx="201168" cy="5029200"/>
          </a:xfrm>
          <a:prstGeom prst="rect">
            <a:avLst/>
          </a:prstGeom>
          <a:solidFill>
            <a:srgbClr val="00D4E0">
              <a:alpha val="12000"/>
            </a:srgbClr>
          </a:solidFill>
          <a:ln w="12700">
            <a:solidFill>
              <a:srgbClr val="00D4E0"/>
            </a:solidFill>
            <a:prstDash val="solid"/>
          </a:ln>
        </p:spPr>
        <p:txBody>
          <a:bodyPr/>
          <a:lstStyle/>
          <a:p>
            <a:endParaRPr lang="ja-JP" altLang="en-US"/>
          </a:p>
        </p:txBody>
      </p:sp>
      <p:sp>
        <p:nvSpPr>
          <p:cNvPr id="3" name="Shape 1"/>
          <p:cNvSpPr/>
          <p:nvPr/>
        </p:nvSpPr>
        <p:spPr>
          <a:xfrm>
            <a:off x="274320" y="822960"/>
            <a:ext cx="201168" cy="4864608"/>
          </a:xfrm>
          <a:prstGeom prst="rect">
            <a:avLst/>
          </a:prstGeom>
          <a:solidFill>
            <a:srgbClr val="00D4E0">
              <a:alpha val="16000"/>
            </a:srgbClr>
          </a:solidFill>
          <a:ln w="12700">
            <a:solidFill>
              <a:srgbClr val="00D4E0"/>
            </a:solidFill>
            <a:prstDash val="solid"/>
          </a:ln>
        </p:spPr>
        <p:txBody>
          <a:bodyPr/>
          <a:lstStyle/>
          <a:p>
            <a:endParaRPr lang="ja-JP" altLang="en-US"/>
          </a:p>
        </p:txBody>
      </p:sp>
      <p:sp>
        <p:nvSpPr>
          <p:cNvPr id="4" name="Shape 2"/>
          <p:cNvSpPr/>
          <p:nvPr/>
        </p:nvSpPr>
        <p:spPr>
          <a:xfrm>
            <a:off x="548640" y="1097280"/>
            <a:ext cx="201168" cy="4700016"/>
          </a:xfrm>
          <a:prstGeom prst="rect">
            <a:avLst/>
          </a:prstGeom>
          <a:solidFill>
            <a:srgbClr val="00D4E0">
              <a:alpha val="20000"/>
            </a:srgbClr>
          </a:solidFill>
          <a:ln w="12700">
            <a:solidFill>
              <a:srgbClr val="00D4E0"/>
            </a:solidFill>
            <a:prstDash val="solid"/>
          </a:ln>
        </p:spPr>
        <p:txBody>
          <a:bodyPr/>
          <a:lstStyle/>
          <a:p>
            <a:endParaRPr lang="ja-JP" altLang="en-US"/>
          </a:p>
        </p:txBody>
      </p:sp>
      <p:sp>
        <p:nvSpPr>
          <p:cNvPr id="5" name="Shape 3"/>
          <p:cNvSpPr/>
          <p:nvPr/>
        </p:nvSpPr>
        <p:spPr>
          <a:xfrm>
            <a:off x="822960" y="1371600"/>
            <a:ext cx="201168" cy="4535424"/>
          </a:xfrm>
          <a:prstGeom prst="rect">
            <a:avLst/>
          </a:prstGeom>
          <a:solidFill>
            <a:srgbClr val="00D4E0">
              <a:alpha val="24000"/>
            </a:srgbClr>
          </a:solidFill>
          <a:ln w="12700">
            <a:solidFill>
              <a:srgbClr val="00D4E0"/>
            </a:solidFill>
            <a:prstDash val="solid"/>
          </a:ln>
        </p:spPr>
        <p:txBody>
          <a:bodyPr/>
          <a:lstStyle/>
          <a:p>
            <a:endParaRPr lang="ja-JP" altLang="en-US"/>
          </a:p>
        </p:txBody>
      </p:sp>
      <p:sp>
        <p:nvSpPr>
          <p:cNvPr id="6" name="Shape 4"/>
          <p:cNvSpPr/>
          <p:nvPr/>
        </p:nvSpPr>
        <p:spPr>
          <a:xfrm>
            <a:off x="1097280" y="1645920"/>
            <a:ext cx="201168" cy="4370832"/>
          </a:xfrm>
          <a:prstGeom prst="rect">
            <a:avLst/>
          </a:prstGeom>
          <a:solidFill>
            <a:srgbClr val="00D4E0">
              <a:alpha val="28000"/>
            </a:srgbClr>
          </a:solidFill>
          <a:ln w="12700">
            <a:solidFill>
              <a:srgbClr val="00D4E0"/>
            </a:solidFill>
            <a:prstDash val="solid"/>
          </a:ln>
        </p:spPr>
        <p:txBody>
          <a:bodyPr/>
          <a:lstStyle/>
          <a:p>
            <a:endParaRPr lang="ja-JP" altLang="en-US"/>
          </a:p>
        </p:txBody>
      </p:sp>
      <p:sp>
        <p:nvSpPr>
          <p:cNvPr id="7" name="Shape 5"/>
          <p:cNvSpPr/>
          <p:nvPr/>
        </p:nvSpPr>
        <p:spPr>
          <a:xfrm>
            <a:off x="1371600" y="1920240"/>
            <a:ext cx="201168" cy="420624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8" name="Shape 6"/>
          <p:cNvSpPr/>
          <p:nvPr/>
        </p:nvSpPr>
        <p:spPr>
          <a:xfrm>
            <a:off x="1645920" y="2194560"/>
            <a:ext cx="201168" cy="4041648"/>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9" name="Shape 7"/>
          <p:cNvSpPr/>
          <p:nvPr/>
        </p:nvSpPr>
        <p:spPr>
          <a:xfrm>
            <a:off x="1920240" y="2468880"/>
            <a:ext cx="201168" cy="3877056"/>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0" name="Shape 8"/>
          <p:cNvSpPr/>
          <p:nvPr/>
        </p:nvSpPr>
        <p:spPr>
          <a:xfrm>
            <a:off x="2194560" y="2743200"/>
            <a:ext cx="201168" cy="3712464"/>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1" name="Shape 9"/>
          <p:cNvSpPr/>
          <p:nvPr/>
        </p:nvSpPr>
        <p:spPr>
          <a:xfrm>
            <a:off x="2468880" y="3017520"/>
            <a:ext cx="201168" cy="3547872"/>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2" name="Shape 10"/>
          <p:cNvSpPr/>
          <p:nvPr/>
        </p:nvSpPr>
        <p:spPr>
          <a:xfrm>
            <a:off x="2743200" y="3291840"/>
            <a:ext cx="201168" cy="3383280"/>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3" name="Shape 11"/>
          <p:cNvSpPr/>
          <p:nvPr/>
        </p:nvSpPr>
        <p:spPr>
          <a:xfrm>
            <a:off x="3017520" y="3566160"/>
            <a:ext cx="201168" cy="3218688"/>
          </a:xfrm>
          <a:prstGeom prst="rect">
            <a:avLst/>
          </a:prstGeom>
          <a:solidFill>
            <a:srgbClr val="00D4E0">
              <a:alpha val="30000"/>
            </a:srgbClr>
          </a:solidFill>
          <a:ln w="12700">
            <a:solidFill>
              <a:srgbClr val="00D4E0"/>
            </a:solidFill>
            <a:prstDash val="solid"/>
          </a:ln>
        </p:spPr>
        <p:txBody>
          <a:bodyPr/>
          <a:lstStyle/>
          <a:p>
            <a:endParaRPr lang="ja-JP" altLang="en-US"/>
          </a:p>
        </p:txBody>
      </p:sp>
      <p:sp>
        <p:nvSpPr>
          <p:cNvPr id="14" name="Text 12"/>
          <p:cNvSpPr/>
          <p:nvPr/>
        </p:nvSpPr>
        <p:spPr>
          <a:xfrm>
            <a:off x="4572000" y="1097280"/>
            <a:ext cx="4572000" cy="292608"/>
          </a:xfrm>
          <a:prstGeom prst="rect">
            <a:avLst/>
          </a:prstGeom>
          <a:noFill/>
          <a:ln/>
        </p:spPr>
        <p:txBody>
          <a:bodyPr wrap="square" lIns="0" tIns="0" rIns="0" bIns="0" rtlCol="0" anchor="ctr"/>
          <a:lstStyle/>
          <a:p>
            <a:pPr marL="0" indent="0">
              <a:buNone/>
            </a:pPr>
            <a:r>
              <a:rPr lang="en-US" sz="1100" b="1" kern="0" spc="600" dirty="0">
                <a:solidFill>
                  <a:srgbClr val="00D4E0"/>
                </a:solidFill>
                <a:latin typeface="Trebuchet MS" pitchFamily="34" charset="0"/>
                <a:ea typeface="Trebuchet MS" pitchFamily="34" charset="-122"/>
                <a:cs typeface="Trebuchet MS" pitchFamily="34" charset="-120"/>
              </a:rPr>
              <a:t>CLOSING</a:t>
            </a:r>
            <a:endParaRPr lang="en-US" sz="1100" dirty="0"/>
          </a:p>
        </p:txBody>
      </p:sp>
      <p:sp>
        <p:nvSpPr>
          <p:cNvPr id="15" name="Text 13"/>
          <p:cNvSpPr/>
          <p:nvPr/>
        </p:nvSpPr>
        <p:spPr>
          <a:xfrm>
            <a:off x="4572000" y="1417320"/>
            <a:ext cx="7315200" cy="640080"/>
          </a:xfrm>
          <a:prstGeom prst="rect">
            <a:avLst/>
          </a:prstGeom>
          <a:noFill/>
          <a:ln/>
        </p:spPr>
        <p:txBody>
          <a:bodyPr wrap="square" lIns="0" tIns="0" rIns="0" bIns="0" rtlCol="0" anchor="ctr"/>
          <a:lstStyle/>
          <a:p>
            <a:pPr marL="0" indent="0">
              <a:buNone/>
            </a:pPr>
            <a:r>
              <a:rPr lang="en-US" sz="2800" b="1" i="1" dirty="0">
                <a:solidFill>
                  <a:srgbClr val="FFFFFF"/>
                </a:solidFill>
                <a:latin typeface="Trebuchet MS" pitchFamily="34" charset="0"/>
                <a:ea typeface="Trebuchet MS" pitchFamily="34" charset="-122"/>
                <a:cs typeface="Trebuchet MS" pitchFamily="34" charset="-120"/>
              </a:rPr>
              <a:t>Velocity, Straight to the Core.</a:t>
            </a:r>
            <a:endParaRPr lang="en-US" sz="2800" dirty="0"/>
          </a:p>
        </p:txBody>
      </p:sp>
      <p:sp>
        <p:nvSpPr>
          <p:cNvPr id="16" name="Text 14"/>
          <p:cNvSpPr/>
          <p:nvPr/>
        </p:nvSpPr>
        <p:spPr>
          <a:xfrm>
            <a:off x="4572000" y="2606040"/>
            <a:ext cx="7315200" cy="502920"/>
          </a:xfrm>
          <a:prstGeom prst="rect">
            <a:avLst/>
          </a:prstGeom>
          <a:noFill/>
          <a:ln/>
        </p:spPr>
        <p:txBody>
          <a:bodyPr wrap="square" lIns="0" tIns="0" rIns="0" bIns="0" rtlCol="0" anchor="ctr"/>
          <a:lstStyle/>
          <a:p>
            <a:pPr marL="0" indent="0">
              <a:buNone/>
            </a:pPr>
            <a:r>
              <a:rPr lang="en-US" sz="1600" dirty="0">
                <a:solidFill>
                  <a:srgbClr val="B7C3D6"/>
                </a:solidFill>
                <a:latin typeface="Yu Gothic UI" pitchFamily="34" charset="0"/>
                <a:ea typeface="Yu Gothic UI" pitchFamily="34" charset="-122"/>
                <a:cs typeface="Yu Gothic UI" pitchFamily="34" charset="-120"/>
              </a:rPr>
              <a:t>Velcore様のAI Nativeモデルは、AI-FDE / HOTL / AICDを顧客現場へ前線配備できる点に大きな強みがあると理解しています。一方で、その強みはスケールするほど、AIの速度・人の監督帯域・本番権限・品質保証が同時に衝突する領域へ進みます。本資料とデモが、御社のAI-FDE / HOTL運用にどこまで効くか、どこは合わないか、どう改造すべきかを議論する壁打ち材料になれば幸いです。</a:t>
            </a:r>
            <a:endParaRPr lang="en-US" sz="1600" dirty="0"/>
          </a:p>
        </p:txBody>
      </p:sp>
      <p:sp>
        <p:nvSpPr>
          <p:cNvPr id="17" name="Text 15"/>
          <p:cNvSpPr/>
          <p:nvPr/>
        </p:nvSpPr>
        <p:spPr>
          <a:xfrm>
            <a:off x="4572000" y="3063240"/>
            <a:ext cx="7315200" cy="502920"/>
          </a:xfrm>
          <a:prstGeom prst="rect">
            <a:avLst/>
          </a:prstGeom>
          <a:noFill/>
          <a:ln/>
        </p:spPr>
        <p:txBody>
          <a:bodyPr wrap="square" lIns="0" tIns="0" rIns="0" bIns="0" rtlCol="0" anchor="ctr"/>
          <a:lstStyle/>
          <a:p>
            <a:pPr marL="0" indent="0">
              <a:buNone/>
            </a:pPr>
            <a:r>
              <a:rPr lang="en-US" sz="1600" dirty="0">
                <a:solidFill>
                  <a:srgbClr val="B7C3D6"/>
                </a:solidFill>
                <a:latin typeface="Yu Gothic UI" pitchFamily="34" charset="0"/>
                <a:ea typeface="Yu Gothic UI" pitchFamily="34" charset="-122"/>
                <a:cs typeface="Yu Gothic UI" pitchFamily="34" charset="-120"/>
              </a:rPr>
              <a:t>Velcore様のAI Nativeモデルは、AI-FDE / HOTL / AICDを顧客現場へ前線配備できる点に大きな強みがあると理解しています。一方で、その強みはスケールするほど、AIの速度・人の監督帯域・本番権限・品質保証が同時に衝突する領域へ進みます。本資料とデモが、御社のAI-FDE / HOTL運用にどこまで効くか、どこは合わないか、どう改造すべきかを議論する壁打ち材料になれば幸いです。</a:t>
            </a:r>
            <a:endParaRPr lang="en-US" sz="1600" dirty="0"/>
          </a:p>
        </p:txBody>
      </p:sp>
      <p:sp>
        <p:nvSpPr>
          <p:cNvPr id="18" name="Text 16"/>
          <p:cNvSpPr/>
          <p:nvPr/>
        </p:nvSpPr>
        <p:spPr>
          <a:xfrm>
            <a:off x="4572000" y="3520440"/>
            <a:ext cx="7315200" cy="502920"/>
          </a:xfrm>
          <a:prstGeom prst="rect">
            <a:avLst/>
          </a:prstGeom>
          <a:noFill/>
          <a:ln/>
        </p:spPr>
        <p:txBody>
          <a:bodyPr wrap="square" lIns="0" tIns="0" rIns="0" bIns="0" rtlCol="0" anchor="ctr"/>
          <a:lstStyle/>
          <a:p>
            <a:pPr marL="0" indent="0">
              <a:buNone/>
            </a:pPr>
            <a:r>
              <a:rPr lang="en-US" sz="1600" dirty="0">
                <a:solidFill>
                  <a:srgbClr val="B7C3D6"/>
                </a:solidFill>
                <a:latin typeface="Yu Gothic UI" pitchFamily="34" charset="0"/>
                <a:ea typeface="Yu Gothic UI" pitchFamily="34" charset="-122"/>
                <a:cs typeface="Yu Gothic UI" pitchFamily="34" charset="-120"/>
              </a:rPr>
              <a:t>逆に、どこが御社の文脈には合わないか。</a:t>
            </a:r>
            <a:endParaRPr lang="en-US" sz="1600" dirty="0"/>
          </a:p>
        </p:txBody>
      </p:sp>
      <p:sp>
        <p:nvSpPr>
          <p:cNvPr id="19" name="Shape 17"/>
          <p:cNvSpPr/>
          <p:nvPr/>
        </p:nvSpPr>
        <p:spPr>
          <a:xfrm>
            <a:off x="4572000" y="4160520"/>
            <a:ext cx="3657600" cy="0"/>
          </a:xfrm>
          <a:prstGeom prst="line">
            <a:avLst/>
          </a:prstGeom>
          <a:noFill/>
          <a:ln w="15240">
            <a:solidFill>
              <a:srgbClr val="00D4E0"/>
            </a:solidFill>
            <a:prstDash val="solid"/>
          </a:ln>
        </p:spPr>
        <p:txBody>
          <a:bodyPr/>
          <a:lstStyle/>
          <a:p>
            <a:endParaRPr lang="ja-JP" altLang="en-US"/>
          </a:p>
        </p:txBody>
      </p:sp>
      <p:sp>
        <p:nvSpPr>
          <p:cNvPr id="20" name="Text 18"/>
          <p:cNvSpPr/>
          <p:nvPr/>
        </p:nvSpPr>
        <p:spPr>
          <a:xfrm>
            <a:off x="4572000" y="4343400"/>
            <a:ext cx="7315200" cy="502920"/>
          </a:xfrm>
          <a:prstGeom prst="rect">
            <a:avLst/>
          </a:prstGeom>
          <a:noFill/>
          <a:ln/>
        </p:spPr>
        <p:txBody>
          <a:bodyPr wrap="square" lIns="0" tIns="0" rIns="0" bIns="0" rtlCol="0" anchor="ctr"/>
          <a:lstStyle/>
          <a:p>
            <a:pPr marL="0" indent="0">
              <a:buNone/>
            </a:pPr>
            <a:r>
              <a:rPr lang="ja-JP" altLang="en-US" sz="1700" b="1" dirty="0">
                <a:solidFill>
                  <a:srgbClr val="00D4E0"/>
                </a:solidFill>
                <a:latin typeface="Yu Gothic UI" pitchFamily="34" charset="0"/>
                <a:ea typeface="Yu Gothic UI" pitchFamily="34" charset="-122"/>
                <a:cs typeface="Yu Gothic UI" pitchFamily="34" charset="-120"/>
              </a:rPr>
              <a:t>ご感想を</a:t>
            </a:r>
            <a:r>
              <a:rPr lang="en-US" sz="1700" b="1" dirty="0" err="1">
                <a:solidFill>
                  <a:srgbClr val="00D4E0"/>
                </a:solidFill>
                <a:latin typeface="Yu Gothic UI" pitchFamily="34" charset="0"/>
                <a:ea typeface="Yu Gothic UI" pitchFamily="34" charset="-122"/>
                <a:cs typeface="Yu Gothic UI" pitchFamily="34" charset="-120"/>
              </a:rPr>
              <a:t>いただければ幸いです</a:t>
            </a:r>
            <a:r>
              <a:rPr lang="en-US" sz="1700" b="1" dirty="0">
                <a:solidFill>
                  <a:srgbClr val="00D4E0"/>
                </a:solidFill>
                <a:latin typeface="Yu Gothic UI" pitchFamily="34" charset="0"/>
                <a:ea typeface="Yu Gothic UI" pitchFamily="34" charset="-122"/>
                <a:cs typeface="Yu Gothic UI" pitchFamily="34" charset="-120"/>
              </a:rPr>
              <a:t>。</a:t>
            </a:r>
            <a:endParaRPr lang="en-US" sz="1700" dirty="0"/>
          </a:p>
        </p:txBody>
      </p:sp>
      <p:sp>
        <p:nvSpPr>
          <p:cNvPr id="21" name="Text 19"/>
          <p:cNvSpPr/>
          <p:nvPr/>
        </p:nvSpPr>
        <p:spPr>
          <a:xfrm>
            <a:off x="4572000" y="4846320"/>
            <a:ext cx="7315200" cy="411480"/>
          </a:xfrm>
          <a:prstGeom prst="rect">
            <a:avLst/>
          </a:prstGeom>
          <a:noFill/>
          <a:ln/>
        </p:spPr>
        <p:txBody>
          <a:bodyPr wrap="square" lIns="0" tIns="0" rIns="0" bIns="0" rtlCol="0" anchor="ctr"/>
          <a:lstStyle/>
          <a:p>
            <a:pPr marL="0" indent="0">
              <a:buNone/>
            </a:pPr>
            <a:r>
              <a:rPr lang="en-US" sz="1200" dirty="0" err="1">
                <a:solidFill>
                  <a:srgbClr val="B7C3D6"/>
                </a:solidFill>
                <a:latin typeface="Yu Gothic UI" pitchFamily="34" charset="0"/>
                <a:ea typeface="Yu Gothic UI" pitchFamily="34" charset="-122"/>
                <a:cs typeface="Yu Gothic UI" pitchFamily="34" charset="-120"/>
              </a:rPr>
              <a:t>御社内で自由にご参照ください</a:t>
            </a:r>
            <a:r>
              <a:rPr lang="en-US" sz="1200" dirty="0">
                <a:solidFill>
                  <a:srgbClr val="B7C3D6"/>
                </a:solidFill>
                <a:latin typeface="Yu Gothic UI" pitchFamily="34" charset="0"/>
                <a:ea typeface="Yu Gothic UI" pitchFamily="34" charset="-122"/>
                <a:cs typeface="Yu Gothic UI" pitchFamily="34" charset="-120"/>
              </a:rPr>
              <a:t>。</a:t>
            </a:r>
            <a:endParaRPr lang="en-US" sz="1200" dirty="0"/>
          </a:p>
        </p:txBody>
      </p:sp>
      <p:sp>
        <p:nvSpPr>
          <p:cNvPr id="22" name="Shape 20"/>
          <p:cNvSpPr/>
          <p:nvPr/>
        </p:nvSpPr>
        <p:spPr>
          <a:xfrm>
            <a:off x="4572000" y="5897880"/>
            <a:ext cx="7132320" cy="0"/>
          </a:xfrm>
          <a:prstGeom prst="line">
            <a:avLst/>
          </a:prstGeom>
          <a:noFill/>
          <a:ln w="7620">
            <a:solidFill>
              <a:srgbClr val="2A3A55"/>
            </a:solidFill>
            <a:prstDash val="solid"/>
          </a:ln>
        </p:spPr>
        <p:txBody>
          <a:bodyPr/>
          <a:lstStyle/>
          <a:p>
            <a:endParaRPr lang="ja-JP" altLang="en-US"/>
          </a:p>
        </p:txBody>
      </p:sp>
      <p:sp>
        <p:nvSpPr>
          <p:cNvPr id="23" name="Text 21"/>
          <p:cNvSpPr/>
          <p:nvPr/>
        </p:nvSpPr>
        <p:spPr>
          <a:xfrm>
            <a:off x="4572000" y="5989320"/>
            <a:ext cx="7132320" cy="292608"/>
          </a:xfrm>
          <a:prstGeom prst="rect">
            <a:avLst/>
          </a:prstGeom>
          <a:noFill/>
          <a:ln/>
        </p:spPr>
        <p:txBody>
          <a:bodyPr wrap="square" lIns="0" tIns="0" rIns="0" bIns="0" rtlCol="0" anchor="ctr"/>
          <a:lstStyle/>
          <a:p>
            <a:pPr marL="0" indent="0">
              <a:buNone/>
            </a:pPr>
            <a:r>
              <a:rPr lang="en-US" sz="1000" dirty="0">
                <a:solidFill>
                  <a:srgbClr val="FFFFFF"/>
                </a:solidFill>
                <a:latin typeface="Trebuchet MS" pitchFamily="34" charset="0"/>
                <a:ea typeface="Trebuchet MS" pitchFamily="34" charset="-122"/>
                <a:cs typeface="Trebuchet MS" pitchFamily="34" charset="-120"/>
              </a:rPr>
              <a:t>Demo / Sparring Material   OYAMA NAOYUKI｜2026.05</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本資料の位置づけ</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Why This Document Matters</a:t>
            </a:r>
            <a:endParaRPr lang="en-US" sz="1100" dirty="0"/>
          </a:p>
        </p:txBody>
      </p:sp>
      <p:sp>
        <p:nvSpPr>
          <p:cNvPr id="6" name="Shape 4"/>
          <p:cNvSpPr/>
          <p:nvPr/>
        </p:nvSpPr>
        <p:spPr>
          <a:xfrm>
            <a:off x="548640" y="1874520"/>
            <a:ext cx="11155680" cy="1371600"/>
          </a:xfrm>
          <a:prstGeom prst="rect">
            <a:avLst/>
          </a:prstGeom>
          <a:solidFill>
            <a:srgbClr val="182238"/>
          </a:solidFill>
          <a:ln w="9525">
            <a:solidFill>
              <a:srgbClr val="2A3A55"/>
            </a:solidFill>
            <a:prstDash val="solid"/>
          </a:ln>
        </p:spPr>
        <p:txBody>
          <a:bodyPr/>
          <a:lstStyle/>
          <a:p>
            <a:endParaRPr lang="ja-JP" altLang="en-US"/>
          </a:p>
        </p:txBody>
      </p:sp>
      <p:sp>
        <p:nvSpPr>
          <p:cNvPr id="7" name="Shape 5"/>
          <p:cNvSpPr/>
          <p:nvPr/>
        </p:nvSpPr>
        <p:spPr>
          <a:xfrm>
            <a:off x="548640" y="1874520"/>
            <a:ext cx="36576" cy="1371600"/>
          </a:xfrm>
          <a:prstGeom prst="rect">
            <a:avLst/>
          </a:prstGeom>
          <a:solidFill>
            <a:srgbClr val="00D4E0"/>
          </a:solidFill>
          <a:ln w="12700">
            <a:solidFill>
              <a:srgbClr val="00D4E0"/>
            </a:solidFill>
            <a:prstDash val="solid"/>
          </a:ln>
        </p:spPr>
        <p:txBody>
          <a:bodyPr/>
          <a:lstStyle/>
          <a:p>
            <a:endParaRPr lang="ja-JP" altLang="en-US"/>
          </a:p>
        </p:txBody>
      </p:sp>
      <p:pic>
        <p:nvPicPr>
          <p:cNvPr id="8" name="Image 0" descr="preencoded.png"/>
          <p:cNvPicPr>
            <a:picLocks noChangeAspect="1"/>
          </p:cNvPicPr>
          <p:nvPr/>
        </p:nvPicPr>
        <p:blipFill>
          <a:blip r:embed="rId3"/>
          <a:stretch>
            <a:fillRect/>
          </a:stretch>
        </p:blipFill>
        <p:spPr>
          <a:xfrm>
            <a:off x="777240" y="2148840"/>
            <a:ext cx="457200" cy="457200"/>
          </a:xfrm>
          <a:prstGeom prst="rect">
            <a:avLst/>
          </a:prstGeom>
        </p:spPr>
      </p:pic>
      <p:sp>
        <p:nvSpPr>
          <p:cNvPr id="9" name="Text 6"/>
          <p:cNvSpPr/>
          <p:nvPr/>
        </p:nvSpPr>
        <p:spPr>
          <a:xfrm>
            <a:off x="1417320" y="2075688"/>
            <a:ext cx="10058400" cy="36576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Velcore様への理解</a:t>
            </a:r>
            <a:endParaRPr lang="en-US" sz="1600" dirty="0"/>
          </a:p>
        </p:txBody>
      </p:sp>
      <p:sp>
        <p:nvSpPr>
          <p:cNvPr id="10" name="Text 7"/>
          <p:cNvSpPr/>
          <p:nvPr/>
        </p:nvSpPr>
        <p:spPr>
          <a:xfrm>
            <a:off x="1417320" y="2468880"/>
            <a:ext cx="10058400" cy="777240"/>
          </a:xfrm>
          <a:prstGeom prst="rect">
            <a:avLst/>
          </a:prstGeom>
          <a:noFill/>
          <a:ln/>
        </p:spPr>
        <p:txBody>
          <a:bodyPr wrap="square" lIns="0" tIns="0" rIns="0" bIns="0" rtlCol="0" anchor="ctr"/>
          <a:lstStyle/>
          <a:p>
            <a:pPr marL="0" indent="0">
              <a:lnSpc>
                <a:spcPct val="145000"/>
              </a:lnSpc>
              <a:buNone/>
            </a:pPr>
            <a:r>
              <a:rPr lang="en-US" sz="1200" dirty="0">
                <a:solidFill>
                  <a:srgbClr val="B7C3D6"/>
                </a:solidFill>
                <a:latin typeface="Yu Gothic UI" pitchFamily="34" charset="0"/>
                <a:ea typeface="Yu Gothic UI" pitchFamily="34" charset="-122"/>
                <a:cs typeface="Yu Gothic UI" pitchFamily="34" charset="-120"/>
              </a:rPr>
              <a:t>Velcore様の強みは、AI-FDE / HOTL / AICD を思想で終わらせず、顧客現場へ前線配備できる点にあると理解しています。戦略・業務・IT・AI実装を一気通貫で支援し、AIと人が協調する新しいコンサルティングモデルを実践されている点に強い可能性を感じています。</a:t>
            </a:r>
            <a:endParaRPr lang="en-US" sz="1200" dirty="0"/>
          </a:p>
        </p:txBody>
      </p:sp>
      <p:sp>
        <p:nvSpPr>
          <p:cNvPr id="11" name="Shape 8"/>
          <p:cNvSpPr/>
          <p:nvPr/>
        </p:nvSpPr>
        <p:spPr>
          <a:xfrm>
            <a:off x="548640" y="3410712"/>
            <a:ext cx="11155680" cy="1371600"/>
          </a:xfrm>
          <a:prstGeom prst="rect">
            <a:avLst/>
          </a:prstGeom>
          <a:solidFill>
            <a:srgbClr val="182238"/>
          </a:solidFill>
          <a:ln w="9525">
            <a:solidFill>
              <a:srgbClr val="2A3A55"/>
            </a:solidFill>
            <a:prstDash val="solid"/>
          </a:ln>
        </p:spPr>
        <p:txBody>
          <a:bodyPr/>
          <a:lstStyle/>
          <a:p>
            <a:endParaRPr lang="ja-JP" altLang="en-US"/>
          </a:p>
        </p:txBody>
      </p:sp>
      <p:sp>
        <p:nvSpPr>
          <p:cNvPr id="12" name="Shape 9"/>
          <p:cNvSpPr/>
          <p:nvPr/>
        </p:nvSpPr>
        <p:spPr>
          <a:xfrm>
            <a:off x="548640" y="3410712"/>
            <a:ext cx="36576" cy="1371600"/>
          </a:xfrm>
          <a:prstGeom prst="rect">
            <a:avLst/>
          </a:prstGeom>
          <a:solidFill>
            <a:srgbClr val="00D4E0"/>
          </a:solidFill>
          <a:ln w="12700">
            <a:solidFill>
              <a:srgbClr val="00D4E0"/>
            </a:solidFill>
            <a:prstDash val="solid"/>
          </a:ln>
        </p:spPr>
        <p:txBody>
          <a:bodyPr/>
          <a:lstStyle/>
          <a:p>
            <a:endParaRPr lang="ja-JP" altLang="en-US"/>
          </a:p>
        </p:txBody>
      </p:sp>
      <p:pic>
        <p:nvPicPr>
          <p:cNvPr id="13" name="Image 1" descr="preencoded.png"/>
          <p:cNvPicPr>
            <a:picLocks noChangeAspect="1"/>
          </p:cNvPicPr>
          <p:nvPr/>
        </p:nvPicPr>
        <p:blipFill>
          <a:blip r:embed="rId4"/>
          <a:stretch>
            <a:fillRect/>
          </a:stretch>
        </p:blipFill>
        <p:spPr>
          <a:xfrm>
            <a:off x="777240" y="3685032"/>
            <a:ext cx="457200" cy="457200"/>
          </a:xfrm>
          <a:prstGeom prst="rect">
            <a:avLst/>
          </a:prstGeom>
        </p:spPr>
      </p:pic>
      <p:sp>
        <p:nvSpPr>
          <p:cNvPr id="14" name="Text 10"/>
          <p:cNvSpPr/>
          <p:nvPr/>
        </p:nvSpPr>
        <p:spPr>
          <a:xfrm>
            <a:off x="1417320" y="3611880"/>
            <a:ext cx="10058400" cy="36576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本資料が扱う問い</a:t>
            </a:r>
            <a:endParaRPr lang="en-US" sz="1600" dirty="0"/>
          </a:p>
        </p:txBody>
      </p:sp>
      <p:sp>
        <p:nvSpPr>
          <p:cNvPr id="15" name="Text 11"/>
          <p:cNvSpPr/>
          <p:nvPr/>
        </p:nvSpPr>
        <p:spPr>
          <a:xfrm>
            <a:off x="1417320" y="4005072"/>
            <a:ext cx="10058400" cy="777240"/>
          </a:xfrm>
          <a:prstGeom prst="rect">
            <a:avLst/>
          </a:prstGeom>
          <a:noFill/>
          <a:ln/>
        </p:spPr>
        <p:txBody>
          <a:bodyPr wrap="square" lIns="0" tIns="0" rIns="0" bIns="0" rtlCol="0" anchor="ctr"/>
          <a:lstStyle/>
          <a:p>
            <a:pPr marL="0" indent="0">
              <a:lnSpc>
                <a:spcPct val="145000"/>
              </a:lnSpc>
              <a:buNone/>
            </a:pPr>
            <a:r>
              <a:rPr lang="en-US" sz="1200" dirty="0">
                <a:solidFill>
                  <a:srgbClr val="B7C3D6"/>
                </a:solidFill>
                <a:latin typeface="Yu Gothic UI" pitchFamily="34" charset="0"/>
                <a:ea typeface="Yu Gothic UI" pitchFamily="34" charset="-122"/>
                <a:cs typeface="Yu Gothic UI" pitchFamily="34" charset="-120"/>
              </a:rPr>
              <a:t>一方で、このモデルはスケールした瞬間に、AIの速度・人の監督帯域・本番権限・品質保証が同時に衝突します。本資料では、その衝突を「人の注意力」ではなく「実行構造」で止めるための仮説を提示します。</a:t>
            </a:r>
            <a:endParaRPr lang="en-US" sz="1200" dirty="0"/>
          </a:p>
        </p:txBody>
      </p:sp>
      <p:sp>
        <p:nvSpPr>
          <p:cNvPr id="16" name="Shape 12"/>
          <p:cNvSpPr/>
          <p:nvPr/>
        </p:nvSpPr>
        <p:spPr>
          <a:xfrm>
            <a:off x="548640" y="4946904"/>
            <a:ext cx="11155680" cy="1371600"/>
          </a:xfrm>
          <a:prstGeom prst="rect">
            <a:avLst/>
          </a:prstGeom>
          <a:solidFill>
            <a:srgbClr val="182238"/>
          </a:solidFill>
          <a:ln w="9525">
            <a:solidFill>
              <a:srgbClr val="2A3A55"/>
            </a:solidFill>
            <a:prstDash val="solid"/>
          </a:ln>
        </p:spPr>
        <p:txBody>
          <a:bodyPr/>
          <a:lstStyle/>
          <a:p>
            <a:endParaRPr lang="ja-JP" altLang="en-US"/>
          </a:p>
        </p:txBody>
      </p:sp>
      <p:sp>
        <p:nvSpPr>
          <p:cNvPr id="17" name="Shape 13"/>
          <p:cNvSpPr/>
          <p:nvPr/>
        </p:nvSpPr>
        <p:spPr>
          <a:xfrm>
            <a:off x="548640" y="4946904"/>
            <a:ext cx="36576" cy="1371600"/>
          </a:xfrm>
          <a:prstGeom prst="rect">
            <a:avLst/>
          </a:prstGeom>
          <a:solidFill>
            <a:srgbClr val="00D4E0"/>
          </a:solidFill>
          <a:ln w="12700">
            <a:solidFill>
              <a:srgbClr val="00D4E0"/>
            </a:solidFill>
            <a:prstDash val="solid"/>
          </a:ln>
        </p:spPr>
        <p:txBody>
          <a:bodyPr/>
          <a:lstStyle/>
          <a:p>
            <a:endParaRPr lang="ja-JP" altLang="en-US"/>
          </a:p>
        </p:txBody>
      </p:sp>
      <p:pic>
        <p:nvPicPr>
          <p:cNvPr id="18" name="Image 2" descr="preencoded.png"/>
          <p:cNvPicPr>
            <a:picLocks noChangeAspect="1"/>
          </p:cNvPicPr>
          <p:nvPr/>
        </p:nvPicPr>
        <p:blipFill>
          <a:blip r:embed="rId5"/>
          <a:stretch>
            <a:fillRect/>
          </a:stretch>
        </p:blipFill>
        <p:spPr>
          <a:xfrm>
            <a:off x="777240" y="5221224"/>
            <a:ext cx="457200" cy="457200"/>
          </a:xfrm>
          <a:prstGeom prst="rect">
            <a:avLst/>
          </a:prstGeom>
        </p:spPr>
      </p:pic>
      <p:sp>
        <p:nvSpPr>
          <p:cNvPr id="19" name="Text 14"/>
          <p:cNvSpPr/>
          <p:nvPr/>
        </p:nvSpPr>
        <p:spPr>
          <a:xfrm>
            <a:off x="1417320" y="5148072"/>
            <a:ext cx="10058400" cy="36576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見ていただきたい観点</a:t>
            </a:r>
            <a:endParaRPr lang="en-US" sz="1600" dirty="0"/>
          </a:p>
        </p:txBody>
      </p:sp>
      <p:sp>
        <p:nvSpPr>
          <p:cNvPr id="20" name="Text 15"/>
          <p:cNvSpPr/>
          <p:nvPr/>
        </p:nvSpPr>
        <p:spPr>
          <a:xfrm>
            <a:off x="1417320" y="5541264"/>
            <a:ext cx="10058400" cy="777240"/>
          </a:xfrm>
          <a:prstGeom prst="rect">
            <a:avLst/>
          </a:prstGeom>
          <a:noFill/>
          <a:ln/>
        </p:spPr>
        <p:txBody>
          <a:bodyPr wrap="square" lIns="0" tIns="0" rIns="0" bIns="0" rtlCol="0" anchor="ctr"/>
          <a:lstStyle/>
          <a:p>
            <a:pPr marL="0" indent="0">
              <a:lnSpc>
                <a:spcPct val="145000"/>
              </a:lnSpc>
              <a:buNone/>
            </a:pPr>
            <a:r>
              <a:rPr lang="en-US" sz="1200" dirty="0">
                <a:solidFill>
                  <a:srgbClr val="B7C3D6"/>
                </a:solidFill>
                <a:latin typeface="Yu Gothic UI" pitchFamily="34" charset="0"/>
                <a:ea typeface="Yu Gothic UI" pitchFamily="34" charset="-122"/>
                <a:cs typeface="Yu Gothic UI" pitchFamily="34" charset="-120"/>
              </a:rPr>
              <a:t>完成提案としてではなく、Velcore様のAI-FDE / HOTL運用にどこまで効くか、どこは合わないか、どう改造すべきかを議論するための壁打ち材料としてご覧ください。</a:t>
            </a:r>
            <a:endParaRPr lang="en-US" sz="1200" dirty="0"/>
          </a:p>
        </p:txBody>
      </p:sp>
      <p:sp>
        <p:nvSpPr>
          <p:cNvPr id="21" name="Shape 16"/>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22" name="Text 17"/>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01  ·  POSITIONING</a:t>
            </a:r>
            <a:endParaRPr lang="en-US" sz="900" dirty="0"/>
          </a:p>
        </p:txBody>
      </p:sp>
      <p:sp>
        <p:nvSpPr>
          <p:cNvPr id="23" name="Text 18"/>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創業期に設計しておかないと、50名・100名化で後戻りコストが跳ね上がる4つの論点</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Four Structural Questions That Surface From Your Business Model</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AI-FDE / HOTL / AICD / OODA を実装モデルとして拡張する場合、品質事故は単発のミスではなく、権限・監督・復旧・改善帰還の設計不足として発生します。</a:t>
            </a:r>
            <a:endParaRPr lang="en-US" sz="1400" dirty="0"/>
          </a:p>
        </p:txBody>
      </p:sp>
      <p:sp>
        <p:nvSpPr>
          <p:cNvPr id="7" name="Shape 5"/>
          <p:cNvSpPr/>
          <p:nvPr/>
        </p:nvSpPr>
        <p:spPr>
          <a:xfrm>
            <a:off x="548640" y="2194560"/>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94560"/>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9" name="Text 7"/>
          <p:cNvSpPr/>
          <p:nvPr/>
        </p:nvSpPr>
        <p:spPr>
          <a:xfrm>
            <a:off x="822960" y="2377440"/>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01</a:t>
            </a:r>
            <a:endParaRPr lang="en-US" sz="2400" dirty="0"/>
          </a:p>
        </p:txBody>
      </p:sp>
      <p:sp>
        <p:nvSpPr>
          <p:cNvPr id="10" name="Text 8"/>
          <p:cNvSpPr/>
          <p:nvPr/>
        </p:nvSpPr>
        <p:spPr>
          <a:xfrm>
            <a:off x="1554480" y="2468880"/>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HOTL運用時の監督帯域リスク</a:t>
            </a:r>
            <a:endParaRPr lang="en-US" sz="1000" dirty="0"/>
          </a:p>
        </p:txBody>
      </p:sp>
      <p:pic>
        <p:nvPicPr>
          <p:cNvPr id="11" name="Image 0" descr="preencoded.png"/>
          <p:cNvPicPr>
            <a:picLocks noChangeAspect="1"/>
          </p:cNvPicPr>
          <p:nvPr/>
        </p:nvPicPr>
        <p:blipFill>
          <a:blip r:embed="rId3"/>
          <a:stretch>
            <a:fillRect/>
          </a:stretch>
        </p:blipFill>
        <p:spPr>
          <a:xfrm>
            <a:off x="5321808" y="2423160"/>
            <a:ext cx="384048" cy="384048"/>
          </a:xfrm>
          <a:prstGeom prst="rect">
            <a:avLst/>
          </a:prstGeom>
        </p:spPr>
      </p:pic>
      <p:sp>
        <p:nvSpPr>
          <p:cNvPr id="12" name="Text 9"/>
          <p:cNvSpPr/>
          <p:nvPr/>
        </p:nvSpPr>
        <p:spPr>
          <a:xfrm>
            <a:off x="822960" y="2907792"/>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監督帯域を超えた進行を、構造で止める</a:t>
            </a:r>
            <a:endParaRPr lang="en-US" sz="1400" dirty="0"/>
          </a:p>
        </p:txBody>
      </p:sp>
      <p:sp>
        <p:nvSpPr>
          <p:cNvPr id="13" name="Text 10"/>
          <p:cNvSpPr/>
          <p:nvPr/>
        </p:nvSpPr>
        <p:spPr>
          <a:xfrm>
            <a:off x="822960" y="3429000"/>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AIの出力速度が人の監督帯域を超えた瞬間、Human ON the Loopは静かにHuman OFF the Loopへ劣化します。これは注意力や責任感では防げず、進行そのものを止める構造が必要になります。</a:t>
            </a:r>
            <a:endParaRPr lang="en-US" sz="1050" dirty="0"/>
          </a:p>
        </p:txBody>
      </p:sp>
      <p:sp>
        <p:nvSpPr>
          <p:cNvPr id="14" name="Shape 11"/>
          <p:cNvSpPr/>
          <p:nvPr/>
        </p:nvSpPr>
        <p:spPr>
          <a:xfrm>
            <a:off x="6153912" y="2194560"/>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15" name="Shape 12"/>
          <p:cNvSpPr/>
          <p:nvPr/>
        </p:nvSpPr>
        <p:spPr>
          <a:xfrm>
            <a:off x="6153912" y="2194560"/>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16" name="Text 13"/>
          <p:cNvSpPr/>
          <p:nvPr/>
        </p:nvSpPr>
        <p:spPr>
          <a:xfrm>
            <a:off x="6428232" y="2377440"/>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02</a:t>
            </a:r>
            <a:endParaRPr lang="en-US" sz="2400" dirty="0"/>
          </a:p>
        </p:txBody>
      </p:sp>
      <p:sp>
        <p:nvSpPr>
          <p:cNvPr id="17" name="Text 14"/>
          <p:cNvSpPr/>
          <p:nvPr/>
        </p:nvSpPr>
        <p:spPr>
          <a:xfrm>
            <a:off x="7159752" y="2468880"/>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AI-FDE における権限境界リスク</a:t>
            </a:r>
            <a:endParaRPr lang="en-US" sz="1000" dirty="0"/>
          </a:p>
        </p:txBody>
      </p:sp>
      <p:pic>
        <p:nvPicPr>
          <p:cNvPr id="18" name="Image 1" descr="preencoded.png"/>
          <p:cNvPicPr>
            <a:picLocks noChangeAspect="1"/>
          </p:cNvPicPr>
          <p:nvPr/>
        </p:nvPicPr>
        <p:blipFill>
          <a:blip r:embed="rId3"/>
          <a:stretch>
            <a:fillRect/>
          </a:stretch>
        </p:blipFill>
        <p:spPr>
          <a:xfrm>
            <a:off x="10927080" y="2423160"/>
            <a:ext cx="384048" cy="384048"/>
          </a:xfrm>
          <a:prstGeom prst="rect">
            <a:avLst/>
          </a:prstGeom>
        </p:spPr>
      </p:pic>
      <p:sp>
        <p:nvSpPr>
          <p:cNvPr id="19" name="Text 15"/>
          <p:cNvSpPr/>
          <p:nvPr/>
        </p:nvSpPr>
        <p:spPr>
          <a:xfrm>
            <a:off x="6428232" y="2907792"/>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顧客現場AIから本番資産への任意経路を閉じる</a:t>
            </a:r>
            <a:endParaRPr lang="en-US" sz="1400" dirty="0"/>
          </a:p>
        </p:txBody>
      </p:sp>
      <p:sp>
        <p:nvSpPr>
          <p:cNvPr id="20" name="Text 16"/>
          <p:cNvSpPr/>
          <p:nvPr/>
        </p:nvSpPr>
        <p:spPr>
          <a:xfrm>
            <a:off x="6428232" y="3429000"/>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AI-FDEが顧客現場に前線配備されるほど、AI経由で顧客の本番資産へ到達できる経路が日常的に開きます。任意判断のまま本番影響へ到達しない権限分離が必要になります。</a:t>
            </a:r>
            <a:endParaRPr lang="en-US" sz="1050" dirty="0"/>
          </a:p>
        </p:txBody>
      </p:sp>
      <p:sp>
        <p:nvSpPr>
          <p:cNvPr id="21" name="Shape 17"/>
          <p:cNvSpPr/>
          <p:nvPr/>
        </p:nvSpPr>
        <p:spPr>
          <a:xfrm>
            <a:off x="548640" y="4370832"/>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22" name="Shape 18"/>
          <p:cNvSpPr/>
          <p:nvPr/>
        </p:nvSpPr>
        <p:spPr>
          <a:xfrm>
            <a:off x="548640" y="4370832"/>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23" name="Text 19"/>
          <p:cNvSpPr/>
          <p:nvPr/>
        </p:nvSpPr>
        <p:spPr>
          <a:xfrm>
            <a:off x="822960" y="4553712"/>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03</a:t>
            </a:r>
            <a:endParaRPr lang="en-US" sz="2400" dirty="0"/>
          </a:p>
        </p:txBody>
      </p:sp>
      <p:sp>
        <p:nvSpPr>
          <p:cNvPr id="24" name="Text 20"/>
          <p:cNvSpPr/>
          <p:nvPr/>
        </p:nvSpPr>
        <p:spPr>
          <a:xfrm>
            <a:off x="1554480" y="4645152"/>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AICD実装時の影響範囲・復旧性リスク</a:t>
            </a:r>
            <a:endParaRPr lang="en-US" sz="1000" dirty="0"/>
          </a:p>
        </p:txBody>
      </p:sp>
      <p:pic>
        <p:nvPicPr>
          <p:cNvPr id="25" name="Image 2" descr="preencoded.png"/>
          <p:cNvPicPr>
            <a:picLocks noChangeAspect="1"/>
          </p:cNvPicPr>
          <p:nvPr/>
        </p:nvPicPr>
        <p:blipFill>
          <a:blip r:embed="rId3"/>
          <a:stretch>
            <a:fillRect/>
          </a:stretch>
        </p:blipFill>
        <p:spPr>
          <a:xfrm>
            <a:off x="5321808" y="4599432"/>
            <a:ext cx="384048" cy="384048"/>
          </a:xfrm>
          <a:prstGeom prst="rect">
            <a:avLst/>
          </a:prstGeom>
        </p:spPr>
      </p:pic>
      <p:sp>
        <p:nvSpPr>
          <p:cNvPr id="26" name="Text 21"/>
          <p:cNvSpPr/>
          <p:nvPr/>
        </p:nvSpPr>
        <p:spPr>
          <a:xfrm>
            <a:off x="822960" y="5084064"/>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影響半径と復旧性を構造として担保する</a:t>
            </a:r>
            <a:endParaRPr lang="en-US" sz="1400" dirty="0"/>
          </a:p>
        </p:txBody>
      </p:sp>
      <p:sp>
        <p:nvSpPr>
          <p:cNvPr id="27" name="Text 22"/>
          <p:cNvSpPr/>
          <p:nvPr/>
        </p:nvSpPr>
        <p:spPr>
          <a:xfrm>
            <a:off x="822960" y="5605272"/>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AI Centered Designは、業務の根底をAI前提で組み替える思想です。だからこそ、設計ミス・実行ミスがどこまで波及し、どこまで戻せるかを構造として担保する必要があります。</a:t>
            </a:r>
            <a:endParaRPr lang="en-US" sz="1050" dirty="0"/>
          </a:p>
        </p:txBody>
      </p:sp>
      <p:sp>
        <p:nvSpPr>
          <p:cNvPr id="28" name="Shape 23"/>
          <p:cNvSpPr/>
          <p:nvPr/>
        </p:nvSpPr>
        <p:spPr>
          <a:xfrm>
            <a:off x="6153912" y="4370832"/>
            <a:ext cx="5486400" cy="2011680"/>
          </a:xfrm>
          <a:prstGeom prst="rect">
            <a:avLst/>
          </a:prstGeom>
          <a:solidFill>
            <a:srgbClr val="182238"/>
          </a:solidFill>
          <a:ln w="9525">
            <a:solidFill>
              <a:srgbClr val="2A3A55"/>
            </a:solidFill>
            <a:prstDash val="solid"/>
          </a:ln>
        </p:spPr>
        <p:txBody>
          <a:bodyPr/>
          <a:lstStyle/>
          <a:p>
            <a:endParaRPr lang="ja-JP" altLang="en-US"/>
          </a:p>
        </p:txBody>
      </p:sp>
      <p:sp>
        <p:nvSpPr>
          <p:cNvPr id="29" name="Shape 24"/>
          <p:cNvSpPr/>
          <p:nvPr/>
        </p:nvSpPr>
        <p:spPr>
          <a:xfrm>
            <a:off x="6153912" y="4370832"/>
            <a:ext cx="36576" cy="2011680"/>
          </a:xfrm>
          <a:prstGeom prst="rect">
            <a:avLst/>
          </a:prstGeom>
          <a:solidFill>
            <a:srgbClr val="F2A03E"/>
          </a:solidFill>
          <a:ln w="12700">
            <a:solidFill>
              <a:srgbClr val="F2A03E"/>
            </a:solidFill>
            <a:prstDash val="solid"/>
          </a:ln>
        </p:spPr>
        <p:txBody>
          <a:bodyPr/>
          <a:lstStyle/>
          <a:p>
            <a:endParaRPr lang="ja-JP" altLang="en-US"/>
          </a:p>
        </p:txBody>
      </p:sp>
      <p:sp>
        <p:nvSpPr>
          <p:cNvPr id="30" name="Text 25"/>
          <p:cNvSpPr/>
          <p:nvPr/>
        </p:nvSpPr>
        <p:spPr>
          <a:xfrm>
            <a:off x="6428232" y="4553712"/>
            <a:ext cx="822960" cy="411480"/>
          </a:xfrm>
          <a:prstGeom prst="rect">
            <a:avLst/>
          </a:prstGeom>
          <a:noFill/>
          <a:ln/>
        </p:spPr>
        <p:txBody>
          <a:bodyPr wrap="square" lIns="0" tIns="0" rIns="0" bIns="0" rtlCol="0" anchor="ctr"/>
          <a:lstStyle/>
          <a:p>
            <a:pPr marL="0" indent="0">
              <a:buNone/>
            </a:pPr>
            <a:r>
              <a:rPr lang="en-US" sz="2400" b="1" dirty="0">
                <a:solidFill>
                  <a:srgbClr val="F2A03E"/>
                </a:solidFill>
                <a:latin typeface="Trebuchet MS" pitchFamily="34" charset="0"/>
                <a:ea typeface="Trebuchet MS" pitchFamily="34" charset="-122"/>
                <a:cs typeface="Trebuchet MS" pitchFamily="34" charset="-120"/>
              </a:rPr>
              <a:t>04</a:t>
            </a:r>
            <a:endParaRPr lang="en-US" sz="2400" dirty="0"/>
          </a:p>
        </p:txBody>
      </p:sp>
      <p:sp>
        <p:nvSpPr>
          <p:cNvPr id="31" name="Text 26"/>
          <p:cNvSpPr/>
          <p:nvPr/>
        </p:nvSpPr>
        <p:spPr>
          <a:xfrm>
            <a:off x="7159752" y="4645152"/>
            <a:ext cx="3200400" cy="292608"/>
          </a:xfrm>
          <a:prstGeom prst="rect">
            <a:avLst/>
          </a:prstGeom>
          <a:noFill/>
          <a:ln/>
        </p:spPr>
        <p:txBody>
          <a:bodyPr wrap="square" lIns="0" tIns="0" rIns="0" bIns="0" rtlCol="0" anchor="ctr"/>
          <a:lstStyle/>
          <a:p>
            <a:pPr marL="0" indent="0">
              <a:buNone/>
            </a:pPr>
            <a:r>
              <a:rPr lang="en-US" sz="1000" b="1" kern="0" spc="400" dirty="0">
                <a:solidFill>
                  <a:srgbClr val="F2A03E"/>
                </a:solidFill>
                <a:latin typeface="Trebuchet MS" pitchFamily="34" charset="0"/>
                <a:ea typeface="Trebuchet MS" pitchFamily="34" charset="-122"/>
                <a:cs typeface="Trebuchet MS" pitchFamily="34" charset="-120"/>
              </a:rPr>
              <a:t>スケール時の品質保証リスク</a:t>
            </a:r>
            <a:endParaRPr lang="en-US" sz="1000" dirty="0"/>
          </a:p>
        </p:txBody>
      </p:sp>
      <p:pic>
        <p:nvPicPr>
          <p:cNvPr id="32" name="Image 3" descr="preencoded.png"/>
          <p:cNvPicPr>
            <a:picLocks noChangeAspect="1"/>
          </p:cNvPicPr>
          <p:nvPr/>
        </p:nvPicPr>
        <p:blipFill>
          <a:blip r:embed="rId3"/>
          <a:stretch>
            <a:fillRect/>
          </a:stretch>
        </p:blipFill>
        <p:spPr>
          <a:xfrm>
            <a:off x="10927080" y="4599432"/>
            <a:ext cx="384048" cy="384048"/>
          </a:xfrm>
          <a:prstGeom prst="rect">
            <a:avLst/>
          </a:prstGeom>
        </p:spPr>
      </p:pic>
      <p:sp>
        <p:nvSpPr>
          <p:cNvPr id="33" name="Text 27"/>
          <p:cNvSpPr/>
          <p:nvPr/>
        </p:nvSpPr>
        <p:spPr>
          <a:xfrm>
            <a:off x="6428232" y="5084064"/>
            <a:ext cx="5029200" cy="50292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創業期に組み込まないと、後戻りコストが跳ね上がる</a:t>
            </a:r>
            <a:endParaRPr lang="en-US" sz="1400" dirty="0"/>
          </a:p>
        </p:txBody>
      </p:sp>
      <p:sp>
        <p:nvSpPr>
          <p:cNvPr id="34" name="Text 28"/>
          <p:cNvSpPr/>
          <p:nvPr/>
        </p:nvSpPr>
        <p:spPr>
          <a:xfrm>
            <a:off x="6428232" y="5605272"/>
            <a:ext cx="4983480" cy="731520"/>
          </a:xfrm>
          <a:prstGeom prst="rect">
            <a:avLst/>
          </a:prstGeom>
          <a:noFill/>
          <a:ln/>
        </p:spPr>
        <p:txBody>
          <a:bodyPr wrap="square" lIns="0" tIns="0" rIns="0" bIns="0" rtlCol="0" anchor="ctr"/>
          <a:lstStyle/>
          <a:p>
            <a:pPr marL="0" indent="0">
              <a:lnSpc>
                <a:spcPct val="135000"/>
              </a:lnSpc>
              <a:buNone/>
            </a:pPr>
            <a:r>
              <a:rPr lang="en-US" sz="1050" dirty="0">
                <a:solidFill>
                  <a:srgbClr val="B7C3D6"/>
                </a:solidFill>
                <a:latin typeface="Yu Gothic UI" pitchFamily="34" charset="0"/>
                <a:ea typeface="Yu Gothic UI" pitchFamily="34" charset="-122"/>
                <a:cs typeface="Yu Gothic UI" pitchFamily="34" charset="-120"/>
              </a:rPr>
              <a:t>8名の時は創業者レビューで守れる品質も、50名・100名になると同じ方法では守れません。後から品質構造を戻すより、創業期に実行統制を組み込む方が圧倒的に安く済みます。</a:t>
            </a:r>
            <a:endParaRPr lang="en-US" sz="1050" dirty="0"/>
          </a:p>
        </p:txBody>
      </p:sp>
      <p:sp>
        <p:nvSpPr>
          <p:cNvPr id="35" name="Shape 29"/>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36" name="Text 30"/>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02  ·  FOUR STRUCTURAL QUESTIONS</a:t>
            </a:r>
            <a:endParaRPr lang="en-US" sz="900" dirty="0"/>
          </a:p>
        </p:txBody>
      </p:sp>
      <p:sp>
        <p:nvSpPr>
          <p:cNvPr id="37" name="Text 31"/>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本壁打ち資料の核心</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Core Thesis</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4 つの構造的論点すべてに、ひとつの原則で答えます。</a:t>
            </a:r>
            <a:endParaRPr lang="en-US" sz="1400" dirty="0"/>
          </a:p>
        </p:txBody>
      </p:sp>
      <p:sp>
        <p:nvSpPr>
          <p:cNvPr id="7" name="Shape 5"/>
          <p:cNvSpPr/>
          <p:nvPr/>
        </p:nvSpPr>
        <p:spPr>
          <a:xfrm>
            <a:off x="548640" y="2240280"/>
            <a:ext cx="11155680" cy="2331720"/>
          </a:xfrm>
          <a:prstGeom prst="rect">
            <a:avLst/>
          </a:prstGeom>
          <a:solidFill>
            <a:srgbClr val="111726"/>
          </a:solidFill>
          <a:ln w="9525">
            <a:solidFill>
              <a:srgbClr val="2A3A55"/>
            </a:solidFill>
            <a:prstDash val="solid"/>
          </a:ln>
        </p:spPr>
        <p:txBody>
          <a:bodyPr/>
          <a:lstStyle/>
          <a:p>
            <a:endParaRPr lang="ja-JP" altLang="en-US"/>
          </a:p>
        </p:txBody>
      </p:sp>
      <p:sp>
        <p:nvSpPr>
          <p:cNvPr id="8" name="Shape 6"/>
          <p:cNvSpPr/>
          <p:nvPr/>
        </p:nvSpPr>
        <p:spPr>
          <a:xfrm>
            <a:off x="548640" y="2240280"/>
            <a:ext cx="73152" cy="233172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777240" y="2148840"/>
            <a:ext cx="548640" cy="548640"/>
          </a:xfrm>
          <a:prstGeom prst="rect">
            <a:avLst/>
          </a:prstGeom>
          <a:noFill/>
          <a:ln/>
        </p:spPr>
        <p:txBody>
          <a:bodyPr wrap="square" lIns="0" tIns="0" rIns="0" bIns="0" rtlCol="0" anchor="ctr"/>
          <a:lstStyle/>
          <a:p>
            <a:pPr marL="0" indent="0">
              <a:buNone/>
            </a:pPr>
            <a:r>
              <a:rPr lang="en-US" sz="4800" b="1" dirty="0">
                <a:solidFill>
                  <a:srgbClr val="00D4E0"/>
                </a:solidFill>
                <a:latin typeface="Trebuchet MS" pitchFamily="34" charset="0"/>
                <a:ea typeface="Trebuchet MS" pitchFamily="34" charset="-122"/>
                <a:cs typeface="Trebuchet MS" pitchFamily="34" charset="-120"/>
              </a:rPr>
              <a:t>“</a:t>
            </a:r>
            <a:endParaRPr lang="en-US" sz="4800" dirty="0"/>
          </a:p>
        </p:txBody>
      </p:sp>
      <p:sp>
        <p:nvSpPr>
          <p:cNvPr id="10" name="Text 8"/>
          <p:cNvSpPr/>
          <p:nvPr/>
        </p:nvSpPr>
        <p:spPr>
          <a:xfrm>
            <a:off x="914400" y="2697480"/>
            <a:ext cx="10515600" cy="640080"/>
          </a:xfrm>
          <a:prstGeom prst="rect">
            <a:avLst/>
          </a:prstGeom>
          <a:noFill/>
          <a:ln/>
        </p:spPr>
        <p:txBody>
          <a:bodyPr wrap="square" lIns="0" tIns="0" rIns="0" bIns="0" rtlCol="0" anchor="ctr"/>
          <a:lstStyle/>
          <a:p>
            <a:pPr marL="0" indent="0">
              <a:buNone/>
            </a:pPr>
            <a:r>
              <a:rPr lang="en-US" sz="2300" b="1" dirty="0">
                <a:solidFill>
                  <a:srgbClr val="FFFFFF"/>
                </a:solidFill>
                <a:latin typeface="Yu Gothic UI" pitchFamily="34" charset="0"/>
                <a:ea typeface="Yu Gothic UI" pitchFamily="34" charset="-122"/>
                <a:cs typeface="Yu Gothic UI" pitchFamily="34" charset="-120"/>
              </a:rPr>
              <a:t>AIを止めるのではなく、危険な実行経路を閉じる。
Human ON the Loopを、運用ではなく構造で成立させる。</a:t>
            </a:r>
            <a:endParaRPr lang="en-US" sz="2300" dirty="0"/>
          </a:p>
        </p:txBody>
      </p:sp>
      <p:sp>
        <p:nvSpPr>
          <p:cNvPr id="11" name="Text 9"/>
          <p:cNvSpPr/>
          <p:nvPr/>
        </p:nvSpPr>
        <p:spPr>
          <a:xfrm>
            <a:off x="914400" y="3291840"/>
            <a:ext cx="10515600" cy="640080"/>
          </a:xfrm>
          <a:prstGeom prst="rect">
            <a:avLst/>
          </a:prstGeom>
          <a:noFill/>
          <a:ln/>
        </p:spPr>
        <p:txBody>
          <a:bodyPr wrap="square" lIns="0" tIns="0" rIns="0" bIns="0" rtlCol="0" anchor="ctr"/>
          <a:lstStyle/>
          <a:p>
            <a:pPr marL="0" indent="0">
              <a:buNone/>
            </a:pPr>
            <a:r>
              <a:rPr lang="en-US" sz="2300" b="1" dirty="0">
                <a:solidFill>
                  <a:srgbClr val="00D4E0"/>
                </a:solidFill>
                <a:latin typeface="Yu Gothic UI" pitchFamily="34" charset="0"/>
                <a:ea typeface="Yu Gothic UI" pitchFamily="34" charset="-122"/>
                <a:cs typeface="Yu Gothic UI" pitchFamily="34" charset="-120"/>
              </a:rPr>
              <a:t>AIを止めるのではなく、危険な実行経路を閉じる。
Human ON the Loopを、運用ではなく構造で成立させる。</a:t>
            </a:r>
            <a:endParaRPr lang="en-US" sz="2300" dirty="0"/>
          </a:p>
        </p:txBody>
      </p:sp>
      <p:sp>
        <p:nvSpPr>
          <p:cNvPr id="12" name="Text 10"/>
          <p:cNvSpPr/>
          <p:nvPr/>
        </p:nvSpPr>
        <p:spPr>
          <a:xfrm>
            <a:off x="914400" y="3977640"/>
            <a:ext cx="10515600" cy="457200"/>
          </a:xfrm>
          <a:prstGeom prst="rect">
            <a:avLst/>
          </a:prstGeom>
          <a:noFill/>
          <a:ln/>
        </p:spPr>
        <p:txBody>
          <a:bodyPr wrap="square" lIns="0" tIns="0" rIns="0" bIns="0" rtlCol="0" anchor="ctr"/>
          <a:lstStyle/>
          <a:p>
            <a:pPr marL="0" indent="0">
              <a:buNone/>
            </a:pPr>
            <a:r>
              <a:rPr lang="en-US" sz="1400" i="1" dirty="0">
                <a:solidFill>
                  <a:srgbClr val="B7C3D6"/>
                </a:solidFill>
                <a:latin typeface="Yu Gothic UI" pitchFamily="34" charset="0"/>
                <a:ea typeface="Yu Gothic UI" pitchFamily="34" charset="-122"/>
                <a:cs typeface="Yu Gothic UI" pitchFamily="34" charset="-120"/>
              </a:rPr>
              <a:t>AI-FDEにおいて重要なのは、AIが速く動くことだけではありません。進んではいけない処理が進まないこと、止まるべき場所で止まること、差し戻しが次回以降の構造に反映されることです。</a:t>
            </a:r>
            <a:endParaRPr lang="en-US" sz="1400" dirty="0"/>
          </a:p>
        </p:txBody>
      </p:sp>
      <p:sp>
        <p:nvSpPr>
          <p:cNvPr id="13" name="Text 11"/>
          <p:cNvSpPr/>
          <p:nvPr/>
        </p:nvSpPr>
        <p:spPr>
          <a:xfrm>
            <a:off x="548640" y="4846320"/>
            <a:ext cx="4572000" cy="292608"/>
          </a:xfrm>
          <a:prstGeom prst="rect">
            <a:avLst/>
          </a:prstGeom>
          <a:noFill/>
          <a:ln/>
        </p:spPr>
        <p:txBody>
          <a:bodyPr wrap="square" lIns="0" tIns="0" rIns="0" bIns="0" rtlCol="0" anchor="ctr"/>
          <a:lstStyle/>
          <a:p>
            <a:pPr marL="0" indent="0">
              <a:buNone/>
            </a:pPr>
            <a:r>
              <a:rPr lang="en-US" sz="1100" dirty="0">
                <a:solidFill>
                  <a:srgbClr val="7787A0"/>
                </a:solidFill>
                <a:latin typeface="Yu Gothic UI" pitchFamily="34" charset="0"/>
                <a:ea typeface="Yu Gothic UI" pitchFamily="34" charset="-122"/>
                <a:cs typeface="Yu Gothic UI" pitchFamily="34" charset="-120"/>
              </a:rPr>
              <a:t>4 つの論点との対応：</a:t>
            </a:r>
            <a:endParaRPr lang="en-US" sz="1100" dirty="0"/>
          </a:p>
        </p:txBody>
      </p:sp>
      <p:sp>
        <p:nvSpPr>
          <p:cNvPr id="14" name="Text 12"/>
          <p:cNvSpPr/>
          <p:nvPr/>
        </p:nvSpPr>
        <p:spPr>
          <a:xfrm>
            <a:off x="548640" y="516636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01  HOTL 劣化  →  ゲート構造により、人の監督帯域を 超える進行 自体を構造的に止める</a:t>
            </a:r>
            <a:endParaRPr lang="en-US" sz="1100" dirty="0"/>
          </a:p>
        </p:txBody>
      </p:sp>
      <p:sp>
        <p:nvSpPr>
          <p:cNvPr id="15" name="Text 13"/>
          <p:cNvSpPr/>
          <p:nvPr/>
        </p:nvSpPr>
        <p:spPr>
          <a:xfrm>
            <a:off x="548640" y="544068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02  AI-FDE 権限境界 →  実行層は Execution Gateway（OpenClaw仮称） 経由・登録 action のみ。任意経路は権限で閉じる</a:t>
            </a:r>
            <a:endParaRPr lang="en-US" sz="1100" dirty="0"/>
          </a:p>
        </p:txBody>
      </p:sp>
      <p:sp>
        <p:nvSpPr>
          <p:cNvPr id="16" name="Text 14"/>
          <p:cNvSpPr/>
          <p:nvPr/>
        </p:nvSpPr>
        <p:spPr>
          <a:xfrm>
            <a:off x="548640" y="571500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03  AICD 安全性 →  保全層・rollback が通過条件。影響半径と復旧性を 構造で担保</a:t>
            </a:r>
            <a:endParaRPr lang="en-US" sz="1100" dirty="0"/>
          </a:p>
        </p:txBody>
      </p:sp>
      <p:sp>
        <p:nvSpPr>
          <p:cNvPr id="17" name="Text 15"/>
          <p:cNvSpPr/>
          <p:nvPr/>
        </p:nvSpPr>
        <p:spPr>
          <a:xfrm>
            <a:off x="548640" y="5989320"/>
            <a:ext cx="11155680" cy="274320"/>
          </a:xfrm>
          <a:prstGeom prst="rect">
            <a:avLst/>
          </a:prstGeom>
          <a:noFill/>
          <a:ln/>
        </p:spPr>
        <p:txBody>
          <a:bodyPr wrap="square" lIns="0" tIns="0" rIns="0" bIns="0" rtlCol="0" anchor="ctr"/>
          <a:lstStyle/>
          <a:p>
            <a:pPr marL="0" indent="0">
              <a:buNone/>
            </a:pPr>
            <a:r>
              <a:rPr lang="en-US" sz="1100" dirty="0">
                <a:solidFill>
                  <a:srgbClr val="B7C3D6"/>
                </a:solidFill>
                <a:latin typeface="Yu Gothic UI" pitchFamily="34" charset="0"/>
                <a:ea typeface="Yu Gothic UI" pitchFamily="34" charset="-122"/>
                <a:cs typeface="Yu Gothic UI" pitchFamily="34" charset="-120"/>
              </a:rPr>
              <a:t>04  スケール時品質 →  改善層が日次でテンプレ・ゲート・LLM 学習材料に帰還、属人化しない</a:t>
            </a:r>
            <a:endParaRPr lang="en-US" sz="1100" dirty="0"/>
          </a:p>
        </p:txBody>
      </p:sp>
      <p:sp>
        <p:nvSpPr>
          <p:cNvPr id="18" name="Shape 16"/>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19" name="Text 17"/>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03  ·  CORE THESIS</a:t>
            </a:r>
            <a:endParaRPr lang="en-US" sz="900" dirty="0"/>
          </a:p>
        </p:txBody>
      </p:sp>
      <p:sp>
        <p:nvSpPr>
          <p:cNvPr id="20" name="Text 18"/>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壁打ち資料の全体像</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Protocol Overview</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15工程層 × 6ゲート × 10段階権限により、AIタスクが危険な実行経路へ到達する前に停止・差戻しされる構造をつくります。</a:t>
            </a:r>
            <a:endParaRPr lang="en-US" sz="1400" dirty="0"/>
          </a:p>
        </p:txBody>
      </p:sp>
      <p:sp>
        <p:nvSpPr>
          <p:cNvPr id="7" name="Shape 5"/>
          <p:cNvSpPr/>
          <p:nvPr/>
        </p:nvSpPr>
        <p:spPr>
          <a:xfrm>
            <a:off x="548640" y="2103120"/>
            <a:ext cx="3657600" cy="374904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03120"/>
            <a:ext cx="36576" cy="3749040"/>
          </a:xfrm>
          <a:prstGeom prst="rect">
            <a:avLst/>
          </a:prstGeom>
          <a:solidFill>
            <a:srgbClr val="00D4E0"/>
          </a:solidFill>
          <a:ln w="12700">
            <a:solidFill>
              <a:srgbClr val="00D4E0"/>
            </a:solidFill>
            <a:prstDash val="solid"/>
          </a:ln>
        </p:spPr>
        <p:txBody>
          <a:bodyPr/>
          <a:lstStyle/>
          <a:p>
            <a:endParaRPr lang="ja-JP" altLang="en-US"/>
          </a:p>
        </p:txBody>
      </p:sp>
      <p:sp>
        <p:nvSpPr>
          <p:cNvPr id="9" name="Text 7"/>
          <p:cNvSpPr/>
          <p:nvPr/>
        </p:nvSpPr>
        <p:spPr>
          <a:xfrm>
            <a:off x="822960" y="2377440"/>
            <a:ext cx="3200400" cy="1371600"/>
          </a:xfrm>
          <a:prstGeom prst="rect">
            <a:avLst/>
          </a:prstGeom>
          <a:noFill/>
          <a:ln/>
        </p:spPr>
        <p:txBody>
          <a:bodyPr wrap="square" lIns="0" tIns="0" rIns="0" bIns="0" rtlCol="0" anchor="ctr"/>
          <a:lstStyle/>
          <a:p>
            <a:pPr marL="0" indent="0">
              <a:buNone/>
            </a:pPr>
            <a:r>
              <a:rPr lang="en-US" sz="8400" b="1" dirty="0">
                <a:solidFill>
                  <a:srgbClr val="00D4E0"/>
                </a:solidFill>
                <a:latin typeface="Trebuchet MS" pitchFamily="34" charset="0"/>
                <a:ea typeface="Trebuchet MS" pitchFamily="34" charset="-122"/>
                <a:cs typeface="Trebuchet MS" pitchFamily="34" charset="-120"/>
              </a:rPr>
              <a:t>15</a:t>
            </a:r>
            <a:endParaRPr lang="en-US" sz="8400" dirty="0"/>
          </a:p>
        </p:txBody>
      </p:sp>
      <p:sp>
        <p:nvSpPr>
          <p:cNvPr id="10" name="Text 8"/>
          <p:cNvSpPr/>
          <p:nvPr/>
        </p:nvSpPr>
        <p:spPr>
          <a:xfrm>
            <a:off x="822960" y="3794760"/>
            <a:ext cx="3200400" cy="457200"/>
          </a:xfrm>
          <a:prstGeom prst="rect">
            <a:avLst/>
          </a:prstGeom>
          <a:noFill/>
          <a:ln/>
        </p:spPr>
        <p:txBody>
          <a:bodyPr wrap="square" lIns="0" tIns="0" rIns="0" bIns="0" rtlCol="0" anchor="ctr"/>
          <a:lstStyle/>
          <a:p>
            <a:pPr marL="0" indent="0">
              <a:buNone/>
            </a:pPr>
            <a:r>
              <a:rPr lang="en-US" sz="1800" b="1" dirty="0">
                <a:solidFill>
                  <a:srgbClr val="FFFFFF"/>
                </a:solidFill>
                <a:latin typeface="Yu Gothic UI" pitchFamily="34" charset="0"/>
                <a:ea typeface="Yu Gothic UI" pitchFamily="34" charset="-122"/>
                <a:cs typeface="Yu Gothic UI" pitchFamily="34" charset="-120"/>
              </a:rPr>
              <a:t>工程層</a:t>
            </a:r>
            <a:endParaRPr lang="en-US" sz="1800" dirty="0"/>
          </a:p>
        </p:txBody>
      </p:sp>
      <p:sp>
        <p:nvSpPr>
          <p:cNvPr id="11" name="Shape 9"/>
          <p:cNvSpPr/>
          <p:nvPr/>
        </p:nvSpPr>
        <p:spPr>
          <a:xfrm>
            <a:off x="822960" y="4343400"/>
            <a:ext cx="3108960" cy="0"/>
          </a:xfrm>
          <a:prstGeom prst="line">
            <a:avLst/>
          </a:prstGeom>
          <a:noFill/>
          <a:ln w="7620">
            <a:solidFill>
              <a:srgbClr val="2A3A55"/>
            </a:solidFill>
            <a:prstDash val="solid"/>
          </a:ln>
        </p:spPr>
        <p:txBody>
          <a:bodyPr/>
          <a:lstStyle/>
          <a:p>
            <a:endParaRPr lang="ja-JP" altLang="en-US"/>
          </a:p>
        </p:txBody>
      </p:sp>
      <p:sp>
        <p:nvSpPr>
          <p:cNvPr id="12" name="Text 10"/>
          <p:cNvSpPr/>
          <p:nvPr/>
        </p:nvSpPr>
        <p:spPr>
          <a:xfrm>
            <a:off x="822960" y="4480560"/>
            <a:ext cx="3200400" cy="1280160"/>
          </a:xfrm>
          <a:prstGeom prst="rect">
            <a:avLst/>
          </a:prstGeom>
          <a:noFill/>
          <a:ln/>
        </p:spPr>
        <p:txBody>
          <a:bodyPr wrap="square" lIns="0" tIns="0" rIns="0" bIns="0" rtlCol="0" anchor="ctr"/>
          <a:lstStyle/>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設計→品質→tool 化→レビュー→保全→実行→確認→</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問題確認→テスト→検証→完了→報告→最終確認→</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最終保全→改善</a:t>
            </a:r>
            <a:endParaRPr lang="en-US" sz="1100" dirty="0"/>
          </a:p>
        </p:txBody>
      </p:sp>
      <p:sp>
        <p:nvSpPr>
          <p:cNvPr id="13" name="Shape 11"/>
          <p:cNvSpPr/>
          <p:nvPr/>
        </p:nvSpPr>
        <p:spPr>
          <a:xfrm>
            <a:off x="4325112" y="2103120"/>
            <a:ext cx="3657600" cy="3749040"/>
          </a:xfrm>
          <a:prstGeom prst="rect">
            <a:avLst/>
          </a:prstGeom>
          <a:solidFill>
            <a:srgbClr val="182238"/>
          </a:solidFill>
          <a:ln w="9525">
            <a:solidFill>
              <a:srgbClr val="2A3A55"/>
            </a:solidFill>
            <a:prstDash val="solid"/>
          </a:ln>
        </p:spPr>
        <p:txBody>
          <a:bodyPr/>
          <a:lstStyle/>
          <a:p>
            <a:endParaRPr lang="ja-JP" altLang="en-US"/>
          </a:p>
        </p:txBody>
      </p:sp>
      <p:sp>
        <p:nvSpPr>
          <p:cNvPr id="14" name="Shape 12"/>
          <p:cNvSpPr/>
          <p:nvPr/>
        </p:nvSpPr>
        <p:spPr>
          <a:xfrm>
            <a:off x="4325112" y="2103120"/>
            <a:ext cx="36576" cy="3749040"/>
          </a:xfrm>
          <a:prstGeom prst="rect">
            <a:avLst/>
          </a:prstGeom>
          <a:solidFill>
            <a:srgbClr val="00D4E0"/>
          </a:solidFill>
          <a:ln w="12700">
            <a:solidFill>
              <a:srgbClr val="00D4E0"/>
            </a:solidFill>
            <a:prstDash val="solid"/>
          </a:ln>
        </p:spPr>
        <p:txBody>
          <a:bodyPr/>
          <a:lstStyle/>
          <a:p>
            <a:endParaRPr lang="ja-JP" altLang="en-US"/>
          </a:p>
        </p:txBody>
      </p:sp>
      <p:sp>
        <p:nvSpPr>
          <p:cNvPr id="15" name="Text 13"/>
          <p:cNvSpPr/>
          <p:nvPr/>
        </p:nvSpPr>
        <p:spPr>
          <a:xfrm>
            <a:off x="4599432" y="2377440"/>
            <a:ext cx="3200400" cy="1371600"/>
          </a:xfrm>
          <a:prstGeom prst="rect">
            <a:avLst/>
          </a:prstGeom>
          <a:noFill/>
          <a:ln/>
        </p:spPr>
        <p:txBody>
          <a:bodyPr wrap="square" lIns="0" tIns="0" rIns="0" bIns="0" rtlCol="0" anchor="ctr"/>
          <a:lstStyle/>
          <a:p>
            <a:pPr marL="0" indent="0">
              <a:buNone/>
            </a:pPr>
            <a:r>
              <a:rPr lang="en-US" sz="8400" b="1" dirty="0">
                <a:solidFill>
                  <a:srgbClr val="00D4E0"/>
                </a:solidFill>
                <a:latin typeface="Trebuchet MS" pitchFamily="34" charset="0"/>
                <a:ea typeface="Trebuchet MS" pitchFamily="34" charset="-122"/>
                <a:cs typeface="Trebuchet MS" pitchFamily="34" charset="-120"/>
              </a:rPr>
              <a:t>6</a:t>
            </a:r>
            <a:endParaRPr lang="en-US" sz="8400" dirty="0"/>
          </a:p>
        </p:txBody>
      </p:sp>
      <p:sp>
        <p:nvSpPr>
          <p:cNvPr id="16" name="Text 14"/>
          <p:cNvSpPr/>
          <p:nvPr/>
        </p:nvSpPr>
        <p:spPr>
          <a:xfrm>
            <a:off x="4599432" y="3794760"/>
            <a:ext cx="3200400" cy="457200"/>
          </a:xfrm>
          <a:prstGeom prst="rect">
            <a:avLst/>
          </a:prstGeom>
          <a:noFill/>
          <a:ln/>
        </p:spPr>
        <p:txBody>
          <a:bodyPr wrap="square" lIns="0" tIns="0" rIns="0" bIns="0" rtlCol="0" anchor="ctr"/>
          <a:lstStyle/>
          <a:p>
            <a:pPr marL="0" indent="0">
              <a:buNone/>
            </a:pPr>
            <a:r>
              <a:rPr lang="en-US" sz="1800" b="1" dirty="0">
                <a:solidFill>
                  <a:srgbClr val="FFFFFF"/>
                </a:solidFill>
                <a:latin typeface="Yu Gothic UI" pitchFamily="34" charset="0"/>
                <a:ea typeface="Yu Gothic UI" pitchFamily="34" charset="-122"/>
                <a:cs typeface="Yu Gothic UI" pitchFamily="34" charset="-120"/>
              </a:rPr>
              <a:t>ゲート</a:t>
            </a:r>
            <a:endParaRPr lang="en-US" sz="1800" dirty="0"/>
          </a:p>
        </p:txBody>
      </p:sp>
      <p:sp>
        <p:nvSpPr>
          <p:cNvPr id="17" name="Shape 15"/>
          <p:cNvSpPr/>
          <p:nvPr/>
        </p:nvSpPr>
        <p:spPr>
          <a:xfrm>
            <a:off x="4599432" y="4343400"/>
            <a:ext cx="3108960" cy="0"/>
          </a:xfrm>
          <a:prstGeom prst="line">
            <a:avLst/>
          </a:prstGeom>
          <a:noFill/>
          <a:ln w="7620">
            <a:solidFill>
              <a:srgbClr val="2A3A55"/>
            </a:solidFill>
            <a:prstDash val="solid"/>
          </a:ln>
        </p:spPr>
        <p:txBody>
          <a:bodyPr/>
          <a:lstStyle/>
          <a:p>
            <a:endParaRPr lang="ja-JP" altLang="en-US"/>
          </a:p>
        </p:txBody>
      </p:sp>
      <p:sp>
        <p:nvSpPr>
          <p:cNvPr id="18" name="Text 16"/>
          <p:cNvSpPr/>
          <p:nvPr/>
        </p:nvSpPr>
        <p:spPr>
          <a:xfrm>
            <a:off x="4599432" y="4480560"/>
            <a:ext cx="3200400" cy="1280160"/>
          </a:xfrm>
          <a:prstGeom prst="rect">
            <a:avLst/>
          </a:prstGeom>
          <a:noFill/>
          <a:ln/>
        </p:spPr>
        <p:txBody>
          <a:bodyPr wrap="square" lIns="0" tIns="0" rIns="0" bIns="0" rtlCol="0" anchor="ctr"/>
          <a:lstStyle/>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通過条件付きの関門。</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通らない限り次工程に進まない。</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NG は その場修正禁止・差戻し</a:t>
            </a:r>
            <a:endParaRPr lang="en-US" sz="1100" dirty="0"/>
          </a:p>
        </p:txBody>
      </p:sp>
      <p:sp>
        <p:nvSpPr>
          <p:cNvPr id="19" name="Shape 17"/>
          <p:cNvSpPr/>
          <p:nvPr/>
        </p:nvSpPr>
        <p:spPr>
          <a:xfrm>
            <a:off x="8101584" y="2103120"/>
            <a:ext cx="3657600" cy="3749040"/>
          </a:xfrm>
          <a:prstGeom prst="rect">
            <a:avLst/>
          </a:prstGeom>
          <a:solidFill>
            <a:srgbClr val="182238"/>
          </a:solidFill>
          <a:ln w="9525">
            <a:solidFill>
              <a:srgbClr val="2A3A55"/>
            </a:solidFill>
            <a:prstDash val="solid"/>
          </a:ln>
        </p:spPr>
        <p:txBody>
          <a:bodyPr/>
          <a:lstStyle/>
          <a:p>
            <a:endParaRPr lang="ja-JP" altLang="en-US"/>
          </a:p>
        </p:txBody>
      </p:sp>
      <p:sp>
        <p:nvSpPr>
          <p:cNvPr id="20" name="Shape 18"/>
          <p:cNvSpPr/>
          <p:nvPr/>
        </p:nvSpPr>
        <p:spPr>
          <a:xfrm>
            <a:off x="8101584" y="2103120"/>
            <a:ext cx="36576" cy="3749040"/>
          </a:xfrm>
          <a:prstGeom prst="rect">
            <a:avLst/>
          </a:prstGeom>
          <a:solidFill>
            <a:srgbClr val="00D4E0"/>
          </a:solidFill>
          <a:ln w="12700">
            <a:solidFill>
              <a:srgbClr val="00D4E0"/>
            </a:solidFill>
            <a:prstDash val="solid"/>
          </a:ln>
        </p:spPr>
        <p:txBody>
          <a:bodyPr/>
          <a:lstStyle/>
          <a:p>
            <a:endParaRPr lang="ja-JP" altLang="en-US"/>
          </a:p>
        </p:txBody>
      </p:sp>
      <p:sp>
        <p:nvSpPr>
          <p:cNvPr id="21" name="Text 19"/>
          <p:cNvSpPr/>
          <p:nvPr/>
        </p:nvSpPr>
        <p:spPr>
          <a:xfrm>
            <a:off x="8375904" y="2377440"/>
            <a:ext cx="3200400" cy="1371600"/>
          </a:xfrm>
          <a:prstGeom prst="rect">
            <a:avLst/>
          </a:prstGeom>
          <a:noFill/>
          <a:ln/>
        </p:spPr>
        <p:txBody>
          <a:bodyPr wrap="square" lIns="0" tIns="0" rIns="0" bIns="0" rtlCol="0" anchor="ctr"/>
          <a:lstStyle/>
          <a:p>
            <a:pPr marL="0" indent="0">
              <a:buNone/>
            </a:pPr>
            <a:r>
              <a:rPr lang="en-US" sz="8400" b="1" dirty="0">
                <a:solidFill>
                  <a:srgbClr val="00D4E0"/>
                </a:solidFill>
                <a:latin typeface="Trebuchet MS" pitchFamily="34" charset="0"/>
                <a:ea typeface="Trebuchet MS" pitchFamily="34" charset="-122"/>
                <a:cs typeface="Trebuchet MS" pitchFamily="34" charset="-120"/>
              </a:rPr>
              <a:t>10</a:t>
            </a:r>
            <a:endParaRPr lang="en-US" sz="8400" dirty="0"/>
          </a:p>
        </p:txBody>
      </p:sp>
      <p:sp>
        <p:nvSpPr>
          <p:cNvPr id="22" name="Text 20"/>
          <p:cNvSpPr/>
          <p:nvPr/>
        </p:nvSpPr>
        <p:spPr>
          <a:xfrm>
            <a:off x="8375904" y="3794760"/>
            <a:ext cx="3200400" cy="457200"/>
          </a:xfrm>
          <a:prstGeom prst="rect">
            <a:avLst/>
          </a:prstGeom>
          <a:noFill/>
          <a:ln/>
        </p:spPr>
        <p:txBody>
          <a:bodyPr wrap="square" lIns="0" tIns="0" rIns="0" bIns="0" rtlCol="0" anchor="ctr"/>
          <a:lstStyle/>
          <a:p>
            <a:pPr marL="0" indent="0">
              <a:buNone/>
            </a:pPr>
            <a:r>
              <a:rPr lang="en-US" sz="1800" b="1" dirty="0">
                <a:solidFill>
                  <a:srgbClr val="FFFFFF"/>
                </a:solidFill>
                <a:latin typeface="Yu Gothic UI" pitchFamily="34" charset="0"/>
                <a:ea typeface="Yu Gothic UI" pitchFamily="34" charset="-122"/>
                <a:cs typeface="Yu Gothic UI" pitchFamily="34" charset="-120"/>
              </a:rPr>
              <a:t>権限レベル</a:t>
            </a:r>
            <a:endParaRPr lang="en-US" sz="1800" dirty="0"/>
          </a:p>
        </p:txBody>
      </p:sp>
      <p:sp>
        <p:nvSpPr>
          <p:cNvPr id="23" name="Shape 21"/>
          <p:cNvSpPr/>
          <p:nvPr/>
        </p:nvSpPr>
        <p:spPr>
          <a:xfrm>
            <a:off x="8375904" y="4343400"/>
            <a:ext cx="3108960" cy="0"/>
          </a:xfrm>
          <a:prstGeom prst="line">
            <a:avLst/>
          </a:prstGeom>
          <a:noFill/>
          <a:ln w="7620">
            <a:solidFill>
              <a:srgbClr val="2A3A55"/>
            </a:solidFill>
            <a:prstDash val="solid"/>
          </a:ln>
        </p:spPr>
        <p:txBody>
          <a:bodyPr/>
          <a:lstStyle/>
          <a:p>
            <a:endParaRPr lang="ja-JP" altLang="en-US"/>
          </a:p>
        </p:txBody>
      </p:sp>
      <p:sp>
        <p:nvSpPr>
          <p:cNvPr id="24" name="Text 22"/>
          <p:cNvSpPr/>
          <p:nvPr/>
        </p:nvSpPr>
        <p:spPr>
          <a:xfrm>
            <a:off x="8375904" y="4480560"/>
            <a:ext cx="3200400" cy="1280160"/>
          </a:xfrm>
          <a:prstGeom prst="rect">
            <a:avLst/>
          </a:prstGeom>
          <a:noFill/>
          <a:ln/>
        </p:spPr>
        <p:txBody>
          <a:bodyPr wrap="square" lIns="0" tIns="0" rIns="0" bIns="0" rtlCol="0" anchor="ctr"/>
          <a:lstStyle/>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A0〜A10。多くの層は本番書込権限を持たない。</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本番反映は人間承認済の</a:t>
            </a:r>
            <a:endParaRPr lang="en-US" sz="1100" dirty="0"/>
          </a:p>
          <a:p>
            <a:pPr marL="0" indent="0">
              <a:lnSpc>
                <a:spcPct val="140000"/>
              </a:lnSpc>
              <a:buNone/>
            </a:pPr>
            <a:r>
              <a:rPr lang="en-US" sz="1100" dirty="0">
                <a:solidFill>
                  <a:srgbClr val="B7C3D6"/>
                </a:solidFill>
                <a:latin typeface="Yu Gothic UI" pitchFamily="34" charset="0"/>
                <a:ea typeface="Yu Gothic UI" pitchFamily="34" charset="-122"/>
                <a:cs typeface="Yu Gothic UI" pitchFamily="34" charset="-120"/>
              </a:rPr>
              <a:t>Deterministic Executor のみ</a:t>
            </a:r>
            <a:endParaRPr lang="en-US" sz="1100" dirty="0"/>
          </a:p>
        </p:txBody>
      </p:sp>
      <p:sp>
        <p:nvSpPr>
          <p:cNvPr id="25" name="Shape 23"/>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26" name="Text 24"/>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04  ·  PROTOCOL OVERVIEW</a:t>
            </a:r>
            <a:endParaRPr lang="en-US" sz="900" dirty="0"/>
          </a:p>
        </p:txBody>
      </p:sp>
      <p:sp>
        <p:nvSpPr>
          <p:cNvPr id="27" name="Text 25"/>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6 つの設計原則</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Six Design Principles</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これらはルールではなく、構造を貫く 不変条件 です。</a:t>
            </a:r>
            <a:endParaRPr lang="en-US" sz="1400" dirty="0"/>
          </a:p>
        </p:txBody>
      </p:sp>
      <p:sp>
        <p:nvSpPr>
          <p:cNvPr id="7" name="Shape 5"/>
          <p:cNvSpPr/>
          <p:nvPr/>
        </p:nvSpPr>
        <p:spPr>
          <a:xfrm>
            <a:off x="548640" y="2194560"/>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8" name="Shape 6"/>
          <p:cNvSpPr/>
          <p:nvPr/>
        </p:nvSpPr>
        <p:spPr>
          <a:xfrm>
            <a:off x="548640" y="2194560"/>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9" name="Image 0" descr="preencoded.png"/>
          <p:cNvPicPr>
            <a:picLocks noChangeAspect="1"/>
          </p:cNvPicPr>
          <p:nvPr/>
        </p:nvPicPr>
        <p:blipFill>
          <a:blip r:embed="rId3"/>
          <a:stretch>
            <a:fillRect/>
          </a:stretch>
        </p:blipFill>
        <p:spPr>
          <a:xfrm>
            <a:off x="822960" y="2450592"/>
            <a:ext cx="365760" cy="365760"/>
          </a:xfrm>
          <a:prstGeom prst="rect">
            <a:avLst/>
          </a:prstGeom>
        </p:spPr>
      </p:pic>
      <p:sp>
        <p:nvSpPr>
          <p:cNvPr id="10" name="Text 7"/>
          <p:cNvSpPr/>
          <p:nvPr/>
        </p:nvSpPr>
        <p:spPr>
          <a:xfrm>
            <a:off x="1325880" y="2468880"/>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01</a:t>
            </a:r>
            <a:endParaRPr lang="en-US" sz="1100" dirty="0"/>
          </a:p>
        </p:txBody>
      </p:sp>
      <p:sp>
        <p:nvSpPr>
          <p:cNvPr id="11" name="Text 8"/>
          <p:cNvSpPr/>
          <p:nvPr/>
        </p:nvSpPr>
        <p:spPr>
          <a:xfrm>
            <a:off x="822960" y="2971800"/>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能力ではなく構造で守る</a:t>
            </a:r>
            <a:endParaRPr lang="en-US" sz="1400" dirty="0"/>
          </a:p>
        </p:txBody>
      </p:sp>
      <p:sp>
        <p:nvSpPr>
          <p:cNvPr id="12" name="Text 9"/>
          <p:cNvSpPr/>
          <p:nvPr/>
        </p:nvSpPr>
        <p:spPr>
          <a:xfrm>
            <a:off x="822960" y="3474720"/>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個々の AI・個々の人間の優秀さに依存しない。</a:t>
            </a:r>
            <a:endParaRPr lang="en-US" sz="1100" dirty="0"/>
          </a:p>
        </p:txBody>
      </p:sp>
      <p:sp>
        <p:nvSpPr>
          <p:cNvPr id="13" name="Shape 10"/>
          <p:cNvSpPr/>
          <p:nvPr/>
        </p:nvSpPr>
        <p:spPr>
          <a:xfrm>
            <a:off x="4325112" y="2194560"/>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14" name="Shape 11"/>
          <p:cNvSpPr/>
          <p:nvPr/>
        </p:nvSpPr>
        <p:spPr>
          <a:xfrm>
            <a:off x="4325112" y="2194560"/>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15" name="Image 1" descr="preencoded.png"/>
          <p:cNvPicPr>
            <a:picLocks noChangeAspect="1"/>
          </p:cNvPicPr>
          <p:nvPr/>
        </p:nvPicPr>
        <p:blipFill>
          <a:blip r:embed="rId4"/>
          <a:stretch>
            <a:fillRect/>
          </a:stretch>
        </p:blipFill>
        <p:spPr>
          <a:xfrm>
            <a:off x="4599432" y="2450592"/>
            <a:ext cx="365760" cy="365760"/>
          </a:xfrm>
          <a:prstGeom prst="rect">
            <a:avLst/>
          </a:prstGeom>
        </p:spPr>
      </p:pic>
      <p:sp>
        <p:nvSpPr>
          <p:cNvPr id="16" name="Text 12"/>
          <p:cNvSpPr/>
          <p:nvPr/>
        </p:nvSpPr>
        <p:spPr>
          <a:xfrm>
            <a:off x="5102352" y="2468880"/>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02</a:t>
            </a:r>
            <a:endParaRPr lang="en-US" sz="1100" dirty="0"/>
          </a:p>
        </p:txBody>
      </p:sp>
      <p:sp>
        <p:nvSpPr>
          <p:cNvPr id="17" name="Text 13"/>
          <p:cNvSpPr/>
          <p:nvPr/>
        </p:nvSpPr>
        <p:spPr>
          <a:xfrm>
            <a:off x="4599432" y="2971800"/>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工程・責任・権限・ゲートを分離する</a:t>
            </a:r>
            <a:endParaRPr lang="en-US" sz="1400" dirty="0"/>
          </a:p>
        </p:txBody>
      </p:sp>
      <p:sp>
        <p:nvSpPr>
          <p:cNvPr id="18" name="Text 14"/>
          <p:cNvSpPr/>
          <p:nvPr/>
        </p:nvSpPr>
        <p:spPr>
          <a:xfrm>
            <a:off x="4599432" y="3474720"/>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判断、実行、確認、改善を一手に集めない。</a:t>
            </a:r>
            <a:endParaRPr lang="en-US" sz="1100" dirty="0"/>
          </a:p>
        </p:txBody>
      </p:sp>
      <p:sp>
        <p:nvSpPr>
          <p:cNvPr id="19" name="Shape 15"/>
          <p:cNvSpPr/>
          <p:nvPr/>
        </p:nvSpPr>
        <p:spPr>
          <a:xfrm>
            <a:off x="8101584" y="2194560"/>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20" name="Shape 16"/>
          <p:cNvSpPr/>
          <p:nvPr/>
        </p:nvSpPr>
        <p:spPr>
          <a:xfrm>
            <a:off x="8101584" y="2194560"/>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21" name="Image 2" descr="preencoded.png"/>
          <p:cNvPicPr>
            <a:picLocks noChangeAspect="1"/>
          </p:cNvPicPr>
          <p:nvPr/>
        </p:nvPicPr>
        <p:blipFill>
          <a:blip r:embed="rId5"/>
          <a:stretch>
            <a:fillRect/>
          </a:stretch>
        </p:blipFill>
        <p:spPr>
          <a:xfrm>
            <a:off x="8375904" y="2450592"/>
            <a:ext cx="365760" cy="365760"/>
          </a:xfrm>
          <a:prstGeom prst="rect">
            <a:avLst/>
          </a:prstGeom>
        </p:spPr>
      </p:pic>
      <p:sp>
        <p:nvSpPr>
          <p:cNvPr id="22" name="Text 17"/>
          <p:cNvSpPr/>
          <p:nvPr/>
        </p:nvSpPr>
        <p:spPr>
          <a:xfrm>
            <a:off x="8878824" y="2468880"/>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03</a:t>
            </a:r>
            <a:endParaRPr lang="en-US" sz="1100" dirty="0"/>
          </a:p>
        </p:txBody>
      </p:sp>
      <p:sp>
        <p:nvSpPr>
          <p:cNvPr id="23" name="Text 18"/>
          <p:cNvSpPr/>
          <p:nvPr/>
        </p:nvSpPr>
        <p:spPr>
          <a:xfrm>
            <a:off x="8375904" y="2971800"/>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AI は補助者、主体ではない</a:t>
            </a:r>
            <a:endParaRPr lang="en-US" sz="1400" dirty="0"/>
          </a:p>
        </p:txBody>
      </p:sp>
      <p:sp>
        <p:nvSpPr>
          <p:cNvPr id="24" name="Text 19"/>
          <p:cNvSpPr/>
          <p:nvPr/>
        </p:nvSpPr>
        <p:spPr>
          <a:xfrm>
            <a:off x="8375904" y="3474720"/>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設計→実行→確認→完了 を 一手に任せない。</a:t>
            </a:r>
            <a:endParaRPr lang="en-US" sz="1100" dirty="0"/>
          </a:p>
        </p:txBody>
      </p:sp>
      <p:sp>
        <p:nvSpPr>
          <p:cNvPr id="25" name="Shape 20"/>
          <p:cNvSpPr/>
          <p:nvPr/>
        </p:nvSpPr>
        <p:spPr>
          <a:xfrm>
            <a:off x="548640" y="4233672"/>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26" name="Shape 21"/>
          <p:cNvSpPr/>
          <p:nvPr/>
        </p:nvSpPr>
        <p:spPr>
          <a:xfrm>
            <a:off x="548640" y="4233672"/>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27" name="Image 3" descr="preencoded.png"/>
          <p:cNvPicPr>
            <a:picLocks noChangeAspect="1"/>
          </p:cNvPicPr>
          <p:nvPr/>
        </p:nvPicPr>
        <p:blipFill>
          <a:blip r:embed="rId6"/>
          <a:stretch>
            <a:fillRect/>
          </a:stretch>
        </p:blipFill>
        <p:spPr>
          <a:xfrm>
            <a:off x="822960" y="4489704"/>
            <a:ext cx="365760" cy="365760"/>
          </a:xfrm>
          <a:prstGeom prst="rect">
            <a:avLst/>
          </a:prstGeom>
        </p:spPr>
      </p:pic>
      <p:sp>
        <p:nvSpPr>
          <p:cNvPr id="28" name="Text 22"/>
          <p:cNvSpPr/>
          <p:nvPr/>
        </p:nvSpPr>
        <p:spPr>
          <a:xfrm>
            <a:off x="1325880" y="4507992"/>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04</a:t>
            </a:r>
            <a:endParaRPr lang="en-US" sz="1100" dirty="0"/>
          </a:p>
        </p:txBody>
      </p:sp>
      <p:sp>
        <p:nvSpPr>
          <p:cNvPr id="29" name="Text 23"/>
          <p:cNvSpPr/>
          <p:nvPr/>
        </p:nvSpPr>
        <p:spPr>
          <a:xfrm>
            <a:off x="822960" y="5010912"/>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停止・差戻しは品質である</a:t>
            </a:r>
            <a:endParaRPr lang="en-US" sz="1400" dirty="0"/>
          </a:p>
        </p:txBody>
      </p:sp>
      <p:sp>
        <p:nvSpPr>
          <p:cNvPr id="30" name="Text 24"/>
          <p:cNvSpPr/>
          <p:nvPr/>
        </p:nvSpPr>
        <p:spPr>
          <a:xfrm>
            <a:off x="822960" y="5513832"/>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止まるべき処理が止まることを、品質保証の一部として扱う。</a:t>
            </a:r>
            <a:endParaRPr lang="en-US" sz="1100" dirty="0"/>
          </a:p>
        </p:txBody>
      </p:sp>
      <p:sp>
        <p:nvSpPr>
          <p:cNvPr id="31" name="Shape 25"/>
          <p:cNvSpPr/>
          <p:nvPr/>
        </p:nvSpPr>
        <p:spPr>
          <a:xfrm>
            <a:off x="4325112" y="4233672"/>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32" name="Shape 26"/>
          <p:cNvSpPr/>
          <p:nvPr/>
        </p:nvSpPr>
        <p:spPr>
          <a:xfrm>
            <a:off x="4325112" y="4233672"/>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33" name="Image 4" descr="preencoded.png"/>
          <p:cNvPicPr>
            <a:picLocks noChangeAspect="1"/>
          </p:cNvPicPr>
          <p:nvPr/>
        </p:nvPicPr>
        <p:blipFill>
          <a:blip r:embed="rId7"/>
          <a:stretch>
            <a:fillRect/>
          </a:stretch>
        </p:blipFill>
        <p:spPr>
          <a:xfrm>
            <a:off x="4599432" y="4489704"/>
            <a:ext cx="365760" cy="365760"/>
          </a:xfrm>
          <a:prstGeom prst="rect">
            <a:avLst/>
          </a:prstGeom>
        </p:spPr>
      </p:pic>
      <p:sp>
        <p:nvSpPr>
          <p:cNvPr id="34" name="Text 27"/>
          <p:cNvSpPr/>
          <p:nvPr/>
        </p:nvSpPr>
        <p:spPr>
          <a:xfrm>
            <a:off x="5102352" y="4507992"/>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05</a:t>
            </a:r>
            <a:endParaRPr lang="en-US" sz="1100" dirty="0"/>
          </a:p>
        </p:txBody>
      </p:sp>
      <p:sp>
        <p:nvSpPr>
          <p:cNvPr id="35" name="Text 28"/>
          <p:cNvSpPr/>
          <p:nvPr/>
        </p:nvSpPr>
        <p:spPr>
          <a:xfrm>
            <a:off x="4599432" y="5010912"/>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実行層は最小裁量</a:t>
            </a:r>
            <a:endParaRPr lang="en-US" sz="1400" dirty="0"/>
          </a:p>
        </p:txBody>
      </p:sp>
      <p:sp>
        <p:nvSpPr>
          <p:cNvPr id="36" name="Text 29"/>
          <p:cNvSpPr/>
          <p:nvPr/>
        </p:nvSpPr>
        <p:spPr>
          <a:xfrm>
            <a:off x="4599432" y="5513832"/>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任意判断・任意書込・任意実行を許可しない。</a:t>
            </a:r>
            <a:endParaRPr lang="en-US" sz="1100" dirty="0"/>
          </a:p>
        </p:txBody>
      </p:sp>
      <p:sp>
        <p:nvSpPr>
          <p:cNvPr id="37" name="Shape 30"/>
          <p:cNvSpPr/>
          <p:nvPr/>
        </p:nvSpPr>
        <p:spPr>
          <a:xfrm>
            <a:off x="8101584" y="4233672"/>
            <a:ext cx="3657600" cy="1874520"/>
          </a:xfrm>
          <a:prstGeom prst="rect">
            <a:avLst/>
          </a:prstGeom>
          <a:solidFill>
            <a:srgbClr val="182238"/>
          </a:solidFill>
          <a:ln w="9525">
            <a:solidFill>
              <a:srgbClr val="2A3A55"/>
            </a:solidFill>
            <a:prstDash val="solid"/>
          </a:ln>
        </p:spPr>
        <p:txBody>
          <a:bodyPr/>
          <a:lstStyle/>
          <a:p>
            <a:endParaRPr lang="ja-JP" altLang="en-US"/>
          </a:p>
        </p:txBody>
      </p:sp>
      <p:sp>
        <p:nvSpPr>
          <p:cNvPr id="38" name="Shape 31"/>
          <p:cNvSpPr/>
          <p:nvPr/>
        </p:nvSpPr>
        <p:spPr>
          <a:xfrm>
            <a:off x="8101584" y="4233672"/>
            <a:ext cx="36576" cy="1874520"/>
          </a:xfrm>
          <a:prstGeom prst="rect">
            <a:avLst/>
          </a:prstGeom>
          <a:solidFill>
            <a:srgbClr val="00D4E0"/>
          </a:solidFill>
          <a:ln w="12700">
            <a:solidFill>
              <a:srgbClr val="00D4E0"/>
            </a:solidFill>
            <a:prstDash val="solid"/>
          </a:ln>
        </p:spPr>
        <p:txBody>
          <a:bodyPr/>
          <a:lstStyle/>
          <a:p>
            <a:endParaRPr lang="ja-JP" altLang="en-US"/>
          </a:p>
        </p:txBody>
      </p:sp>
      <p:pic>
        <p:nvPicPr>
          <p:cNvPr id="39" name="Image 5" descr="preencoded.png"/>
          <p:cNvPicPr>
            <a:picLocks noChangeAspect="1"/>
          </p:cNvPicPr>
          <p:nvPr/>
        </p:nvPicPr>
        <p:blipFill>
          <a:blip r:embed="rId8"/>
          <a:stretch>
            <a:fillRect/>
          </a:stretch>
        </p:blipFill>
        <p:spPr>
          <a:xfrm>
            <a:off x="8375904" y="4489704"/>
            <a:ext cx="365760" cy="365760"/>
          </a:xfrm>
          <a:prstGeom prst="rect">
            <a:avLst/>
          </a:prstGeom>
        </p:spPr>
      </p:pic>
      <p:sp>
        <p:nvSpPr>
          <p:cNvPr id="40" name="Text 32"/>
          <p:cNvSpPr/>
          <p:nvPr/>
        </p:nvSpPr>
        <p:spPr>
          <a:xfrm>
            <a:off x="8878824" y="4507992"/>
            <a:ext cx="914400" cy="292608"/>
          </a:xfrm>
          <a:prstGeom prst="rect">
            <a:avLst/>
          </a:prstGeom>
          <a:noFill/>
          <a:ln/>
        </p:spPr>
        <p:txBody>
          <a:bodyPr wrap="square" lIns="0" tIns="0" rIns="0" bIns="0" rtlCol="0" anchor="ctr"/>
          <a:lstStyle/>
          <a:p>
            <a:pPr marL="0" indent="0">
              <a:buNone/>
            </a:pPr>
            <a:r>
              <a:rPr lang="en-US" sz="1100" b="1" kern="0" spc="300" dirty="0">
                <a:solidFill>
                  <a:srgbClr val="00D4E0"/>
                </a:solidFill>
                <a:latin typeface="Trebuchet MS" pitchFamily="34" charset="0"/>
                <a:ea typeface="Trebuchet MS" pitchFamily="34" charset="-122"/>
                <a:cs typeface="Trebuchet MS" pitchFamily="34" charset="-120"/>
              </a:rPr>
              <a:t>06</a:t>
            </a:r>
            <a:endParaRPr lang="en-US" sz="1100" dirty="0"/>
          </a:p>
        </p:txBody>
      </p:sp>
      <p:sp>
        <p:nvSpPr>
          <p:cNvPr id="41" name="Text 33"/>
          <p:cNvSpPr/>
          <p:nvPr/>
        </p:nvSpPr>
        <p:spPr>
          <a:xfrm>
            <a:off x="8375904" y="5010912"/>
            <a:ext cx="3200400" cy="457200"/>
          </a:xfrm>
          <a:prstGeom prst="rect">
            <a:avLst/>
          </a:prstGeom>
          <a:noFill/>
          <a:ln/>
        </p:spPr>
        <p:txBody>
          <a:bodyPr wrap="square" lIns="0" tIns="0" rIns="0" bIns="0" rtlCol="0" anchor="ctr"/>
          <a:lstStyle/>
          <a:p>
            <a:pPr marL="0" indent="0">
              <a:buNone/>
            </a:pPr>
            <a:r>
              <a:rPr lang="en-US" sz="1400" b="1" dirty="0">
                <a:solidFill>
                  <a:srgbClr val="FFFFFF"/>
                </a:solidFill>
                <a:latin typeface="Yu Gothic UI" pitchFamily="34" charset="0"/>
                <a:ea typeface="Yu Gothic UI" pitchFamily="34" charset="-122"/>
                <a:cs typeface="Yu Gothic UI" pitchFamily="34" charset="-120"/>
              </a:rPr>
              <a:t>改善は構造に戻す</a:t>
            </a:r>
            <a:endParaRPr lang="en-US" sz="1400" dirty="0"/>
          </a:p>
        </p:txBody>
      </p:sp>
      <p:sp>
        <p:nvSpPr>
          <p:cNvPr id="42" name="Text 34"/>
          <p:cNvSpPr/>
          <p:nvPr/>
        </p:nvSpPr>
        <p:spPr>
          <a:xfrm>
            <a:off x="8375904" y="5513832"/>
            <a:ext cx="3200400" cy="548640"/>
          </a:xfrm>
          <a:prstGeom prst="rect">
            <a:avLst/>
          </a:prstGeom>
          <a:noFill/>
          <a:ln/>
        </p:spPr>
        <p:txBody>
          <a:bodyPr wrap="square" lIns="0" tIns="0" rIns="0" bIns="0" rtlCol="0" anchor="ctr"/>
          <a:lstStyle/>
          <a:p>
            <a:pPr marL="0" indent="0">
              <a:lnSpc>
                <a:spcPct val="135000"/>
              </a:lnSpc>
              <a:buNone/>
            </a:pPr>
            <a:r>
              <a:rPr lang="en-US" sz="1100" dirty="0">
                <a:solidFill>
                  <a:srgbClr val="B7C3D6"/>
                </a:solidFill>
                <a:latin typeface="Yu Gothic UI" pitchFamily="34" charset="0"/>
                <a:ea typeface="Yu Gothic UI" pitchFamily="34" charset="-122"/>
                <a:cs typeface="Yu Gothic UI" pitchFamily="34" charset="-120"/>
              </a:rPr>
              <a:t>停止・差戻し・遅延を、テンプレート・ゲート条件・実行ルールへ帰還させる。</a:t>
            </a:r>
            <a:endParaRPr lang="en-US" sz="1100" dirty="0"/>
          </a:p>
        </p:txBody>
      </p:sp>
      <p:sp>
        <p:nvSpPr>
          <p:cNvPr id="43" name="Shape 35"/>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44" name="Text 36"/>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05  ·  SIX PRINCIPLES</a:t>
            </a:r>
            <a:endParaRPr lang="en-US" sz="900" dirty="0"/>
          </a:p>
        </p:txBody>
      </p:sp>
      <p:sp>
        <p:nvSpPr>
          <p:cNvPr id="45" name="Text 37"/>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全体アーキテクチャ</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End-to-End Architecture</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依頼から完了まで、上から下へ流れる単一フロー。ゲートと差戻しが構造を担保します。</a:t>
            </a:r>
            <a:endParaRPr lang="en-US" sz="1400" dirty="0"/>
          </a:p>
        </p:txBody>
      </p:sp>
      <p:sp>
        <p:nvSpPr>
          <p:cNvPr id="7" name="Shape 5"/>
          <p:cNvSpPr/>
          <p:nvPr/>
        </p:nvSpPr>
        <p:spPr>
          <a:xfrm>
            <a:off x="548640" y="2103120"/>
            <a:ext cx="6126480" cy="4160520"/>
          </a:xfrm>
          <a:prstGeom prst="rect">
            <a:avLst/>
          </a:prstGeom>
          <a:solidFill>
            <a:srgbClr val="182238"/>
          </a:solidFill>
          <a:ln w="9525">
            <a:solidFill>
              <a:srgbClr val="2A3A55"/>
            </a:solidFill>
            <a:prstDash val="solid"/>
          </a:ln>
        </p:spPr>
        <p:txBody>
          <a:bodyPr/>
          <a:lstStyle/>
          <a:p>
            <a:endParaRPr lang="ja-JP" altLang="en-US"/>
          </a:p>
        </p:txBody>
      </p:sp>
      <p:sp>
        <p:nvSpPr>
          <p:cNvPr id="8" name="Text 6"/>
          <p:cNvSpPr/>
          <p:nvPr/>
        </p:nvSpPr>
        <p:spPr>
          <a:xfrm>
            <a:off x="777240" y="2240280"/>
            <a:ext cx="27432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FLOW</a:t>
            </a:r>
            <a:endParaRPr lang="en-US" sz="900" dirty="0"/>
          </a:p>
        </p:txBody>
      </p:sp>
      <p:sp>
        <p:nvSpPr>
          <p:cNvPr id="9" name="Shape 7"/>
          <p:cNvSpPr/>
          <p:nvPr/>
        </p:nvSpPr>
        <p:spPr>
          <a:xfrm>
            <a:off x="914400" y="2697480"/>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0" name="Shape 8"/>
          <p:cNvSpPr/>
          <p:nvPr/>
        </p:nvSpPr>
        <p:spPr>
          <a:xfrm>
            <a:off x="978408" y="2825496"/>
            <a:ext cx="0" cy="219456"/>
          </a:xfrm>
          <a:prstGeom prst="line">
            <a:avLst/>
          </a:prstGeom>
          <a:noFill/>
          <a:ln w="12700">
            <a:solidFill>
              <a:srgbClr val="27606A"/>
            </a:solidFill>
            <a:prstDash val="solid"/>
          </a:ln>
        </p:spPr>
        <p:txBody>
          <a:bodyPr/>
          <a:lstStyle/>
          <a:p>
            <a:endParaRPr lang="ja-JP" altLang="en-US"/>
          </a:p>
        </p:txBody>
      </p:sp>
      <p:sp>
        <p:nvSpPr>
          <p:cNvPr id="11" name="Text 9"/>
          <p:cNvSpPr/>
          <p:nvPr/>
        </p:nvSpPr>
        <p:spPr>
          <a:xfrm>
            <a:off x="1188720" y="2633472"/>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依頼者 (御社・顧客)</a:t>
            </a:r>
            <a:endParaRPr lang="en-US" sz="1150" dirty="0"/>
          </a:p>
        </p:txBody>
      </p:sp>
      <p:sp>
        <p:nvSpPr>
          <p:cNvPr id="12" name="Shape 10"/>
          <p:cNvSpPr/>
          <p:nvPr/>
        </p:nvSpPr>
        <p:spPr>
          <a:xfrm>
            <a:off x="914400" y="3008376"/>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3" name="Shape 11"/>
          <p:cNvSpPr/>
          <p:nvPr/>
        </p:nvSpPr>
        <p:spPr>
          <a:xfrm>
            <a:off x="978408" y="3136392"/>
            <a:ext cx="0" cy="219456"/>
          </a:xfrm>
          <a:prstGeom prst="line">
            <a:avLst/>
          </a:prstGeom>
          <a:noFill/>
          <a:ln w="12700">
            <a:solidFill>
              <a:srgbClr val="27606A"/>
            </a:solidFill>
            <a:prstDash val="solid"/>
          </a:ln>
        </p:spPr>
        <p:txBody>
          <a:bodyPr/>
          <a:lstStyle/>
          <a:p>
            <a:endParaRPr lang="ja-JP" altLang="en-US"/>
          </a:p>
        </p:txBody>
      </p:sp>
      <p:sp>
        <p:nvSpPr>
          <p:cNvPr id="14" name="Text 12"/>
          <p:cNvSpPr/>
          <p:nvPr/>
        </p:nvSpPr>
        <p:spPr>
          <a:xfrm>
            <a:off x="1188720" y="2944368"/>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Dashboard 入力</a:t>
            </a:r>
            <a:endParaRPr lang="en-US" sz="1150" dirty="0"/>
          </a:p>
        </p:txBody>
      </p:sp>
      <p:sp>
        <p:nvSpPr>
          <p:cNvPr id="15" name="Shape 13"/>
          <p:cNvSpPr/>
          <p:nvPr/>
        </p:nvSpPr>
        <p:spPr>
          <a:xfrm>
            <a:off x="914400" y="3319272"/>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6" name="Shape 14"/>
          <p:cNvSpPr/>
          <p:nvPr/>
        </p:nvSpPr>
        <p:spPr>
          <a:xfrm>
            <a:off x="978408" y="3447288"/>
            <a:ext cx="0" cy="219456"/>
          </a:xfrm>
          <a:prstGeom prst="line">
            <a:avLst/>
          </a:prstGeom>
          <a:noFill/>
          <a:ln w="12700">
            <a:solidFill>
              <a:srgbClr val="27606A"/>
            </a:solidFill>
            <a:prstDash val="solid"/>
          </a:ln>
        </p:spPr>
        <p:txBody>
          <a:bodyPr/>
          <a:lstStyle/>
          <a:p>
            <a:endParaRPr lang="ja-JP" altLang="en-US"/>
          </a:p>
        </p:txBody>
      </p:sp>
      <p:sp>
        <p:nvSpPr>
          <p:cNvPr id="17" name="Text 15"/>
          <p:cNvSpPr/>
          <p:nvPr/>
        </p:nvSpPr>
        <p:spPr>
          <a:xfrm>
            <a:off x="1188720" y="3255264"/>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Action Registry 照合</a:t>
            </a:r>
            <a:endParaRPr lang="en-US" sz="1150" dirty="0"/>
          </a:p>
        </p:txBody>
      </p:sp>
      <p:sp>
        <p:nvSpPr>
          <p:cNvPr id="18" name="Shape 16"/>
          <p:cNvSpPr/>
          <p:nvPr/>
        </p:nvSpPr>
        <p:spPr>
          <a:xfrm>
            <a:off x="914400" y="3630168"/>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19" name="Shape 17"/>
          <p:cNvSpPr/>
          <p:nvPr/>
        </p:nvSpPr>
        <p:spPr>
          <a:xfrm>
            <a:off x="978408" y="3758184"/>
            <a:ext cx="0" cy="219456"/>
          </a:xfrm>
          <a:prstGeom prst="line">
            <a:avLst/>
          </a:prstGeom>
          <a:noFill/>
          <a:ln w="12700">
            <a:solidFill>
              <a:srgbClr val="27606A"/>
            </a:solidFill>
            <a:prstDash val="solid"/>
          </a:ln>
        </p:spPr>
        <p:txBody>
          <a:bodyPr/>
          <a:lstStyle/>
          <a:p>
            <a:endParaRPr lang="ja-JP" altLang="en-US"/>
          </a:p>
        </p:txBody>
      </p:sp>
      <p:sp>
        <p:nvSpPr>
          <p:cNvPr id="20" name="Text 18"/>
          <p:cNvSpPr/>
          <p:nvPr/>
        </p:nvSpPr>
        <p:spPr>
          <a:xfrm>
            <a:off x="1188720" y="3566160"/>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設計層</a:t>
            </a:r>
            <a:endParaRPr lang="en-US" sz="1150" dirty="0"/>
          </a:p>
        </p:txBody>
      </p:sp>
      <p:sp>
        <p:nvSpPr>
          <p:cNvPr id="21" name="Shape 19"/>
          <p:cNvSpPr/>
          <p:nvPr/>
        </p:nvSpPr>
        <p:spPr>
          <a:xfrm>
            <a:off x="4983480" y="3575304"/>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22" name="Text 20"/>
          <p:cNvSpPr/>
          <p:nvPr/>
        </p:nvSpPr>
        <p:spPr>
          <a:xfrm>
            <a:off x="4983480" y="3575304"/>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G1 品質</a:t>
            </a:r>
            <a:endParaRPr lang="en-US" sz="950" dirty="0"/>
          </a:p>
        </p:txBody>
      </p:sp>
      <p:sp>
        <p:nvSpPr>
          <p:cNvPr id="23" name="Shape 21"/>
          <p:cNvSpPr/>
          <p:nvPr/>
        </p:nvSpPr>
        <p:spPr>
          <a:xfrm>
            <a:off x="914400" y="3941064"/>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24" name="Shape 22"/>
          <p:cNvSpPr/>
          <p:nvPr/>
        </p:nvSpPr>
        <p:spPr>
          <a:xfrm>
            <a:off x="978408" y="4069080"/>
            <a:ext cx="0" cy="219456"/>
          </a:xfrm>
          <a:prstGeom prst="line">
            <a:avLst/>
          </a:prstGeom>
          <a:noFill/>
          <a:ln w="12700">
            <a:solidFill>
              <a:srgbClr val="27606A"/>
            </a:solidFill>
            <a:prstDash val="solid"/>
          </a:ln>
        </p:spPr>
        <p:txBody>
          <a:bodyPr/>
          <a:lstStyle/>
          <a:p>
            <a:endParaRPr lang="ja-JP" altLang="en-US"/>
          </a:p>
        </p:txBody>
      </p:sp>
      <p:sp>
        <p:nvSpPr>
          <p:cNvPr id="25" name="Text 23"/>
          <p:cNvSpPr/>
          <p:nvPr/>
        </p:nvSpPr>
        <p:spPr>
          <a:xfrm>
            <a:off x="1188720" y="3877056"/>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tool 作成層</a:t>
            </a:r>
            <a:endParaRPr lang="en-US" sz="1150" dirty="0"/>
          </a:p>
        </p:txBody>
      </p:sp>
      <p:sp>
        <p:nvSpPr>
          <p:cNvPr id="26" name="Shape 24"/>
          <p:cNvSpPr/>
          <p:nvPr/>
        </p:nvSpPr>
        <p:spPr>
          <a:xfrm>
            <a:off x="4983480" y="3886200"/>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27" name="Text 25"/>
          <p:cNvSpPr/>
          <p:nvPr/>
        </p:nvSpPr>
        <p:spPr>
          <a:xfrm>
            <a:off x="4983480" y="3886200"/>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G2 レビュー</a:t>
            </a:r>
            <a:endParaRPr lang="en-US" sz="950" dirty="0"/>
          </a:p>
        </p:txBody>
      </p:sp>
      <p:sp>
        <p:nvSpPr>
          <p:cNvPr id="28" name="Shape 26"/>
          <p:cNvSpPr/>
          <p:nvPr/>
        </p:nvSpPr>
        <p:spPr>
          <a:xfrm>
            <a:off x="914400" y="4251960"/>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29" name="Shape 27"/>
          <p:cNvSpPr/>
          <p:nvPr/>
        </p:nvSpPr>
        <p:spPr>
          <a:xfrm>
            <a:off x="978408" y="4379976"/>
            <a:ext cx="0" cy="219456"/>
          </a:xfrm>
          <a:prstGeom prst="line">
            <a:avLst/>
          </a:prstGeom>
          <a:noFill/>
          <a:ln w="12700">
            <a:solidFill>
              <a:srgbClr val="27606A"/>
            </a:solidFill>
            <a:prstDash val="solid"/>
          </a:ln>
        </p:spPr>
        <p:txBody>
          <a:bodyPr/>
          <a:lstStyle/>
          <a:p>
            <a:endParaRPr lang="ja-JP" altLang="en-US"/>
          </a:p>
        </p:txBody>
      </p:sp>
      <p:sp>
        <p:nvSpPr>
          <p:cNvPr id="30" name="Text 28"/>
          <p:cNvSpPr/>
          <p:nvPr/>
        </p:nvSpPr>
        <p:spPr>
          <a:xfrm>
            <a:off x="1188720" y="4187952"/>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保全層 (backup / rollback)</a:t>
            </a:r>
            <a:endParaRPr lang="en-US" sz="1150" dirty="0"/>
          </a:p>
        </p:txBody>
      </p:sp>
      <p:sp>
        <p:nvSpPr>
          <p:cNvPr id="31" name="Shape 29"/>
          <p:cNvSpPr/>
          <p:nvPr/>
        </p:nvSpPr>
        <p:spPr>
          <a:xfrm>
            <a:off x="914400" y="4562856"/>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32" name="Shape 30"/>
          <p:cNvSpPr/>
          <p:nvPr/>
        </p:nvSpPr>
        <p:spPr>
          <a:xfrm>
            <a:off x="978408" y="4690872"/>
            <a:ext cx="0" cy="219456"/>
          </a:xfrm>
          <a:prstGeom prst="line">
            <a:avLst/>
          </a:prstGeom>
          <a:noFill/>
          <a:ln w="12700">
            <a:solidFill>
              <a:srgbClr val="27606A"/>
            </a:solidFill>
            <a:prstDash val="solid"/>
          </a:ln>
        </p:spPr>
        <p:txBody>
          <a:bodyPr/>
          <a:lstStyle/>
          <a:p>
            <a:endParaRPr lang="ja-JP" altLang="en-US"/>
          </a:p>
        </p:txBody>
      </p:sp>
      <p:sp>
        <p:nvSpPr>
          <p:cNvPr id="33" name="Text 31"/>
          <p:cNvSpPr/>
          <p:nvPr/>
        </p:nvSpPr>
        <p:spPr>
          <a:xfrm>
            <a:off x="1188720" y="4498848"/>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実行層 (Execution Gateway（OpenClaw仮称） 経由)</a:t>
            </a:r>
            <a:endParaRPr lang="en-US" sz="1150" dirty="0"/>
          </a:p>
        </p:txBody>
      </p:sp>
      <p:sp>
        <p:nvSpPr>
          <p:cNvPr id="34" name="Shape 32"/>
          <p:cNvSpPr/>
          <p:nvPr/>
        </p:nvSpPr>
        <p:spPr>
          <a:xfrm>
            <a:off x="4983480" y="4507992"/>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35" name="Text 33"/>
          <p:cNvSpPr/>
          <p:nvPr/>
        </p:nvSpPr>
        <p:spPr>
          <a:xfrm>
            <a:off x="4983480" y="4507992"/>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G3 問題確認</a:t>
            </a:r>
            <a:endParaRPr lang="en-US" sz="950" dirty="0"/>
          </a:p>
        </p:txBody>
      </p:sp>
      <p:sp>
        <p:nvSpPr>
          <p:cNvPr id="36" name="Shape 34"/>
          <p:cNvSpPr/>
          <p:nvPr/>
        </p:nvSpPr>
        <p:spPr>
          <a:xfrm>
            <a:off x="914400" y="4873752"/>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37" name="Shape 35"/>
          <p:cNvSpPr/>
          <p:nvPr/>
        </p:nvSpPr>
        <p:spPr>
          <a:xfrm>
            <a:off x="978408" y="5001768"/>
            <a:ext cx="0" cy="219456"/>
          </a:xfrm>
          <a:prstGeom prst="line">
            <a:avLst/>
          </a:prstGeom>
          <a:noFill/>
          <a:ln w="12700">
            <a:solidFill>
              <a:srgbClr val="27606A"/>
            </a:solidFill>
            <a:prstDash val="solid"/>
          </a:ln>
        </p:spPr>
        <p:txBody>
          <a:bodyPr/>
          <a:lstStyle/>
          <a:p>
            <a:endParaRPr lang="ja-JP" altLang="en-US"/>
          </a:p>
        </p:txBody>
      </p:sp>
      <p:sp>
        <p:nvSpPr>
          <p:cNvPr id="38" name="Text 36"/>
          <p:cNvSpPr/>
          <p:nvPr/>
        </p:nvSpPr>
        <p:spPr>
          <a:xfrm>
            <a:off x="1188720" y="4809744"/>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テスト層</a:t>
            </a:r>
            <a:endParaRPr lang="en-US" sz="1150" dirty="0"/>
          </a:p>
        </p:txBody>
      </p:sp>
      <p:sp>
        <p:nvSpPr>
          <p:cNvPr id="39" name="Shape 37"/>
          <p:cNvSpPr/>
          <p:nvPr/>
        </p:nvSpPr>
        <p:spPr>
          <a:xfrm>
            <a:off x="4983480" y="4818888"/>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40" name="Text 38"/>
          <p:cNvSpPr/>
          <p:nvPr/>
        </p:nvSpPr>
        <p:spPr>
          <a:xfrm>
            <a:off x="4983480" y="4818888"/>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G4</a:t>
            </a:r>
            <a:endParaRPr lang="en-US" sz="950" dirty="0"/>
          </a:p>
        </p:txBody>
      </p:sp>
      <p:sp>
        <p:nvSpPr>
          <p:cNvPr id="41" name="Shape 39"/>
          <p:cNvSpPr/>
          <p:nvPr/>
        </p:nvSpPr>
        <p:spPr>
          <a:xfrm>
            <a:off x="914400" y="5184648"/>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42" name="Shape 40"/>
          <p:cNvSpPr/>
          <p:nvPr/>
        </p:nvSpPr>
        <p:spPr>
          <a:xfrm>
            <a:off x="978408" y="5312664"/>
            <a:ext cx="0" cy="219456"/>
          </a:xfrm>
          <a:prstGeom prst="line">
            <a:avLst/>
          </a:prstGeom>
          <a:noFill/>
          <a:ln w="12700">
            <a:solidFill>
              <a:srgbClr val="27606A"/>
            </a:solidFill>
            <a:prstDash val="solid"/>
          </a:ln>
        </p:spPr>
        <p:txBody>
          <a:bodyPr/>
          <a:lstStyle/>
          <a:p>
            <a:endParaRPr lang="ja-JP" altLang="en-US"/>
          </a:p>
        </p:txBody>
      </p:sp>
      <p:sp>
        <p:nvSpPr>
          <p:cNvPr id="43" name="Text 41"/>
          <p:cNvSpPr/>
          <p:nvPr/>
        </p:nvSpPr>
        <p:spPr>
          <a:xfrm>
            <a:off x="1188720" y="5120640"/>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検証層</a:t>
            </a:r>
            <a:endParaRPr lang="en-US" sz="1150" dirty="0"/>
          </a:p>
        </p:txBody>
      </p:sp>
      <p:sp>
        <p:nvSpPr>
          <p:cNvPr id="44" name="Shape 42"/>
          <p:cNvSpPr/>
          <p:nvPr/>
        </p:nvSpPr>
        <p:spPr>
          <a:xfrm>
            <a:off x="4983480" y="5129784"/>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45" name="Text 43"/>
          <p:cNvSpPr/>
          <p:nvPr/>
        </p:nvSpPr>
        <p:spPr>
          <a:xfrm>
            <a:off x="4983480" y="5129784"/>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G5</a:t>
            </a:r>
            <a:endParaRPr lang="en-US" sz="950" dirty="0"/>
          </a:p>
        </p:txBody>
      </p:sp>
      <p:sp>
        <p:nvSpPr>
          <p:cNvPr id="46" name="Shape 44"/>
          <p:cNvSpPr/>
          <p:nvPr/>
        </p:nvSpPr>
        <p:spPr>
          <a:xfrm>
            <a:off x="914400" y="5495544"/>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47" name="Shape 45"/>
          <p:cNvSpPr/>
          <p:nvPr/>
        </p:nvSpPr>
        <p:spPr>
          <a:xfrm>
            <a:off x="978408" y="5623560"/>
            <a:ext cx="0" cy="219456"/>
          </a:xfrm>
          <a:prstGeom prst="line">
            <a:avLst/>
          </a:prstGeom>
          <a:noFill/>
          <a:ln w="12700">
            <a:solidFill>
              <a:srgbClr val="27606A"/>
            </a:solidFill>
            <a:prstDash val="solid"/>
          </a:ln>
        </p:spPr>
        <p:txBody>
          <a:bodyPr/>
          <a:lstStyle/>
          <a:p>
            <a:endParaRPr lang="ja-JP" altLang="en-US"/>
          </a:p>
        </p:txBody>
      </p:sp>
      <p:sp>
        <p:nvSpPr>
          <p:cNvPr id="48" name="Text 46"/>
          <p:cNvSpPr/>
          <p:nvPr/>
        </p:nvSpPr>
        <p:spPr>
          <a:xfrm>
            <a:off x="1188720" y="5431536"/>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完了・報告品質</a:t>
            </a:r>
            <a:endParaRPr lang="en-US" sz="1150" dirty="0"/>
          </a:p>
        </p:txBody>
      </p:sp>
      <p:sp>
        <p:nvSpPr>
          <p:cNvPr id="49" name="Shape 47"/>
          <p:cNvSpPr/>
          <p:nvPr/>
        </p:nvSpPr>
        <p:spPr>
          <a:xfrm>
            <a:off x="4983480" y="5440680"/>
            <a:ext cx="1463040" cy="237744"/>
          </a:xfrm>
          <a:prstGeom prst="rect">
            <a:avLst/>
          </a:prstGeom>
          <a:solidFill>
            <a:srgbClr val="27606A"/>
          </a:solidFill>
          <a:ln w="7620">
            <a:solidFill>
              <a:srgbClr val="00D4E0"/>
            </a:solidFill>
            <a:prstDash val="solid"/>
          </a:ln>
        </p:spPr>
        <p:txBody>
          <a:bodyPr/>
          <a:lstStyle/>
          <a:p>
            <a:endParaRPr lang="ja-JP" altLang="en-US"/>
          </a:p>
        </p:txBody>
      </p:sp>
      <p:sp>
        <p:nvSpPr>
          <p:cNvPr id="50" name="Text 48"/>
          <p:cNvSpPr/>
          <p:nvPr/>
        </p:nvSpPr>
        <p:spPr>
          <a:xfrm>
            <a:off x="4983480" y="5440680"/>
            <a:ext cx="1463040" cy="237744"/>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GF 最終</a:t>
            </a:r>
            <a:endParaRPr lang="en-US" sz="950" dirty="0"/>
          </a:p>
        </p:txBody>
      </p:sp>
      <p:sp>
        <p:nvSpPr>
          <p:cNvPr id="51" name="Shape 49"/>
          <p:cNvSpPr/>
          <p:nvPr/>
        </p:nvSpPr>
        <p:spPr>
          <a:xfrm>
            <a:off x="914400" y="5806440"/>
            <a:ext cx="128016" cy="128016"/>
          </a:xfrm>
          <a:prstGeom prst="ellipse">
            <a:avLst/>
          </a:prstGeom>
          <a:solidFill>
            <a:srgbClr val="00D4E0"/>
          </a:solidFill>
          <a:ln w="12700">
            <a:solidFill>
              <a:srgbClr val="00D4E0"/>
            </a:solidFill>
            <a:prstDash val="solid"/>
          </a:ln>
        </p:spPr>
        <p:txBody>
          <a:bodyPr/>
          <a:lstStyle/>
          <a:p>
            <a:endParaRPr lang="ja-JP" altLang="en-US"/>
          </a:p>
        </p:txBody>
      </p:sp>
      <p:sp>
        <p:nvSpPr>
          <p:cNvPr id="52" name="Text 50"/>
          <p:cNvSpPr/>
          <p:nvPr/>
        </p:nvSpPr>
        <p:spPr>
          <a:xfrm>
            <a:off x="1188720" y="5742432"/>
            <a:ext cx="3657600" cy="274320"/>
          </a:xfrm>
          <a:prstGeom prst="rect">
            <a:avLst/>
          </a:prstGeom>
          <a:noFill/>
          <a:ln/>
        </p:spPr>
        <p:txBody>
          <a:bodyPr wrap="square" lIns="0" tIns="0" rIns="0" bIns="0" rtlCol="0" anchor="ctr"/>
          <a:lstStyle/>
          <a:p>
            <a:pPr marL="0" indent="0">
              <a:buNone/>
            </a:pPr>
            <a:r>
              <a:rPr lang="en-US" sz="1150" dirty="0">
                <a:solidFill>
                  <a:srgbClr val="FFFFFF"/>
                </a:solidFill>
                <a:latin typeface="Yu Gothic UI" pitchFamily="34" charset="0"/>
                <a:ea typeface="Yu Gothic UI" pitchFamily="34" charset="-122"/>
                <a:cs typeface="Yu Gothic UI" pitchFamily="34" charset="-120"/>
              </a:rPr>
              <a:t>最終保全 → 改善層へ帰還</a:t>
            </a:r>
            <a:endParaRPr lang="en-US" sz="1150" dirty="0"/>
          </a:p>
        </p:txBody>
      </p:sp>
      <p:sp>
        <p:nvSpPr>
          <p:cNvPr id="53" name="Shape 51"/>
          <p:cNvSpPr/>
          <p:nvPr/>
        </p:nvSpPr>
        <p:spPr>
          <a:xfrm>
            <a:off x="6903720" y="2103120"/>
            <a:ext cx="4800600" cy="4160520"/>
          </a:xfrm>
          <a:prstGeom prst="rect">
            <a:avLst/>
          </a:prstGeom>
          <a:solidFill>
            <a:srgbClr val="182238"/>
          </a:solidFill>
          <a:ln w="9525">
            <a:solidFill>
              <a:srgbClr val="2A3A55"/>
            </a:solidFill>
            <a:prstDash val="solid"/>
          </a:ln>
        </p:spPr>
        <p:txBody>
          <a:bodyPr/>
          <a:lstStyle/>
          <a:p>
            <a:endParaRPr lang="ja-JP" altLang="en-US"/>
          </a:p>
        </p:txBody>
      </p:sp>
      <p:sp>
        <p:nvSpPr>
          <p:cNvPr id="54" name="Shape 52"/>
          <p:cNvSpPr/>
          <p:nvPr/>
        </p:nvSpPr>
        <p:spPr>
          <a:xfrm>
            <a:off x="6903720" y="2103120"/>
            <a:ext cx="36576" cy="4160520"/>
          </a:xfrm>
          <a:prstGeom prst="rect">
            <a:avLst/>
          </a:prstGeom>
          <a:solidFill>
            <a:srgbClr val="00D4E0"/>
          </a:solidFill>
          <a:ln w="12700">
            <a:solidFill>
              <a:srgbClr val="00D4E0"/>
            </a:solidFill>
            <a:prstDash val="solid"/>
          </a:ln>
        </p:spPr>
        <p:txBody>
          <a:bodyPr/>
          <a:lstStyle/>
          <a:p>
            <a:endParaRPr lang="ja-JP" altLang="en-US"/>
          </a:p>
        </p:txBody>
      </p:sp>
      <p:sp>
        <p:nvSpPr>
          <p:cNvPr id="55" name="Text 53"/>
          <p:cNvSpPr/>
          <p:nvPr/>
        </p:nvSpPr>
        <p:spPr>
          <a:xfrm>
            <a:off x="7132320" y="2240280"/>
            <a:ext cx="36576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ROLE OF COMPONENTS</a:t>
            </a:r>
            <a:endParaRPr lang="en-US" sz="900" dirty="0"/>
          </a:p>
        </p:txBody>
      </p:sp>
      <p:sp>
        <p:nvSpPr>
          <p:cNvPr id="56" name="Text 54"/>
          <p:cNvSpPr/>
          <p:nvPr/>
        </p:nvSpPr>
        <p:spPr>
          <a:xfrm>
            <a:off x="7132320" y="2514600"/>
            <a:ext cx="4434840" cy="457200"/>
          </a:xfrm>
          <a:prstGeom prst="rect">
            <a:avLst/>
          </a:prstGeom>
          <a:noFill/>
          <a:ln/>
        </p:spPr>
        <p:txBody>
          <a:bodyPr wrap="square" lIns="0" tIns="0" rIns="0" bIns="0" rtlCol="0" anchor="ctr"/>
          <a:lstStyle/>
          <a:p>
            <a:pPr marL="0" indent="0">
              <a:buNone/>
            </a:pPr>
            <a:r>
              <a:rPr lang="en-US" sz="1600" b="1" dirty="0">
                <a:solidFill>
                  <a:srgbClr val="FFFFFF"/>
                </a:solidFill>
                <a:latin typeface="Yu Gothic UI" pitchFamily="34" charset="0"/>
                <a:ea typeface="Yu Gothic UI" pitchFamily="34" charset="-122"/>
                <a:cs typeface="Yu Gothic UI" pitchFamily="34" charset="-120"/>
              </a:rPr>
              <a:t>構成要素の位置づけ</a:t>
            </a:r>
            <a:endParaRPr lang="en-US" sz="1600" dirty="0"/>
          </a:p>
        </p:txBody>
      </p:sp>
      <p:pic>
        <p:nvPicPr>
          <p:cNvPr id="57" name="Image 0" descr="preencoded.png"/>
          <p:cNvPicPr>
            <a:picLocks noChangeAspect="1"/>
          </p:cNvPicPr>
          <p:nvPr/>
        </p:nvPicPr>
        <p:blipFill>
          <a:blip r:embed="rId3"/>
          <a:stretch>
            <a:fillRect/>
          </a:stretch>
        </p:blipFill>
        <p:spPr>
          <a:xfrm>
            <a:off x="7132320" y="3145536"/>
            <a:ext cx="182880" cy="182880"/>
          </a:xfrm>
          <a:prstGeom prst="rect">
            <a:avLst/>
          </a:prstGeom>
        </p:spPr>
      </p:pic>
      <p:sp>
        <p:nvSpPr>
          <p:cNvPr id="58" name="Text 55"/>
          <p:cNvSpPr/>
          <p:nvPr/>
        </p:nvSpPr>
        <p:spPr>
          <a:xfrm>
            <a:off x="7406640" y="31089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Dashboard</a:t>
            </a:r>
            <a:endParaRPr lang="en-US" sz="1100" dirty="0"/>
          </a:p>
        </p:txBody>
      </p:sp>
      <p:sp>
        <p:nvSpPr>
          <p:cNvPr id="59" name="Text 56"/>
          <p:cNvSpPr/>
          <p:nvPr/>
        </p:nvSpPr>
        <p:spPr>
          <a:xfrm>
            <a:off x="9235440" y="31089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操作面・状況可視化。SSOT は触らない</a:t>
            </a:r>
            <a:endParaRPr lang="en-US" sz="1000" dirty="0"/>
          </a:p>
        </p:txBody>
      </p:sp>
      <p:pic>
        <p:nvPicPr>
          <p:cNvPr id="60" name="Image 1" descr="preencoded.png"/>
          <p:cNvPicPr>
            <a:picLocks noChangeAspect="1"/>
          </p:cNvPicPr>
          <p:nvPr/>
        </p:nvPicPr>
        <p:blipFill>
          <a:blip r:embed="rId3"/>
          <a:stretch>
            <a:fillRect/>
          </a:stretch>
        </p:blipFill>
        <p:spPr>
          <a:xfrm>
            <a:off x="7132320" y="3602736"/>
            <a:ext cx="182880" cy="182880"/>
          </a:xfrm>
          <a:prstGeom prst="rect">
            <a:avLst/>
          </a:prstGeom>
        </p:spPr>
      </p:pic>
      <p:sp>
        <p:nvSpPr>
          <p:cNvPr id="61" name="Text 57"/>
          <p:cNvSpPr/>
          <p:nvPr/>
        </p:nvSpPr>
        <p:spPr>
          <a:xfrm>
            <a:off x="7406640" y="35661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Local LLM</a:t>
            </a:r>
            <a:endParaRPr lang="en-US" sz="1100" dirty="0"/>
          </a:p>
        </p:txBody>
      </p:sp>
      <p:sp>
        <p:nvSpPr>
          <p:cNvPr id="62" name="Text 58"/>
          <p:cNvSpPr/>
          <p:nvPr/>
        </p:nvSpPr>
        <p:spPr>
          <a:xfrm>
            <a:off x="9235440" y="35661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自然言語の構造化候補生成のみ。書込・実行不可</a:t>
            </a:r>
            <a:endParaRPr lang="en-US" sz="1000" dirty="0"/>
          </a:p>
        </p:txBody>
      </p:sp>
      <p:pic>
        <p:nvPicPr>
          <p:cNvPr id="63" name="Image 2" descr="preencoded.png"/>
          <p:cNvPicPr>
            <a:picLocks noChangeAspect="1"/>
          </p:cNvPicPr>
          <p:nvPr/>
        </p:nvPicPr>
        <p:blipFill>
          <a:blip r:embed="rId3"/>
          <a:stretch>
            <a:fillRect/>
          </a:stretch>
        </p:blipFill>
        <p:spPr>
          <a:xfrm>
            <a:off x="7132320" y="4059936"/>
            <a:ext cx="182880" cy="182880"/>
          </a:xfrm>
          <a:prstGeom prst="rect">
            <a:avLst/>
          </a:prstGeom>
        </p:spPr>
      </p:pic>
      <p:sp>
        <p:nvSpPr>
          <p:cNvPr id="64" name="Text 59"/>
          <p:cNvSpPr/>
          <p:nvPr/>
        </p:nvSpPr>
        <p:spPr>
          <a:xfrm>
            <a:off x="7406640" y="40233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Action Registry</a:t>
            </a:r>
            <a:endParaRPr lang="en-US" sz="1100" dirty="0"/>
          </a:p>
        </p:txBody>
      </p:sp>
      <p:sp>
        <p:nvSpPr>
          <p:cNvPr id="65" name="Text 60"/>
          <p:cNvSpPr/>
          <p:nvPr/>
        </p:nvSpPr>
        <p:spPr>
          <a:xfrm>
            <a:off x="9235440" y="40233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実行可能 action の唯一の正典</a:t>
            </a:r>
            <a:endParaRPr lang="en-US" sz="1000" dirty="0"/>
          </a:p>
        </p:txBody>
      </p:sp>
      <p:pic>
        <p:nvPicPr>
          <p:cNvPr id="66" name="Image 3" descr="preencoded.png"/>
          <p:cNvPicPr>
            <a:picLocks noChangeAspect="1"/>
          </p:cNvPicPr>
          <p:nvPr/>
        </p:nvPicPr>
        <p:blipFill>
          <a:blip r:embed="rId3"/>
          <a:stretch>
            <a:fillRect/>
          </a:stretch>
        </p:blipFill>
        <p:spPr>
          <a:xfrm>
            <a:off x="7132320" y="4517136"/>
            <a:ext cx="182880" cy="182880"/>
          </a:xfrm>
          <a:prstGeom prst="rect">
            <a:avLst/>
          </a:prstGeom>
        </p:spPr>
      </p:pic>
      <p:sp>
        <p:nvSpPr>
          <p:cNvPr id="67" name="Text 61"/>
          <p:cNvSpPr/>
          <p:nvPr/>
        </p:nvSpPr>
        <p:spPr>
          <a:xfrm>
            <a:off x="7406640" y="44805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Execution Gateway（OpenClaw仮称）</a:t>
            </a:r>
            <a:endParaRPr lang="en-US" sz="1100" dirty="0"/>
          </a:p>
        </p:txBody>
      </p:sp>
      <p:sp>
        <p:nvSpPr>
          <p:cNvPr id="68" name="Text 62"/>
          <p:cNvSpPr/>
          <p:nvPr/>
        </p:nvSpPr>
        <p:spPr>
          <a:xfrm>
            <a:off x="9235440" y="44805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実行層の唯一の入口。登録 action のみ受付</a:t>
            </a:r>
            <a:endParaRPr lang="en-US" sz="1000" dirty="0"/>
          </a:p>
        </p:txBody>
      </p:sp>
      <p:pic>
        <p:nvPicPr>
          <p:cNvPr id="69" name="Image 4" descr="preencoded.png"/>
          <p:cNvPicPr>
            <a:picLocks noChangeAspect="1"/>
          </p:cNvPicPr>
          <p:nvPr/>
        </p:nvPicPr>
        <p:blipFill>
          <a:blip r:embed="rId3"/>
          <a:stretch>
            <a:fillRect/>
          </a:stretch>
        </p:blipFill>
        <p:spPr>
          <a:xfrm>
            <a:off x="7132320" y="4974336"/>
            <a:ext cx="182880" cy="182880"/>
          </a:xfrm>
          <a:prstGeom prst="rect">
            <a:avLst/>
          </a:prstGeom>
        </p:spPr>
      </p:pic>
      <p:sp>
        <p:nvSpPr>
          <p:cNvPr id="70" name="Text 63"/>
          <p:cNvSpPr/>
          <p:nvPr/>
        </p:nvSpPr>
        <p:spPr>
          <a:xfrm>
            <a:off x="7406640" y="49377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Python (Det. Executor)</a:t>
            </a:r>
            <a:endParaRPr lang="en-US" sz="1100" dirty="0"/>
          </a:p>
        </p:txBody>
      </p:sp>
      <p:sp>
        <p:nvSpPr>
          <p:cNvPr id="71" name="Text 64"/>
          <p:cNvSpPr/>
          <p:nvPr/>
        </p:nvSpPr>
        <p:spPr>
          <a:xfrm>
            <a:off x="9235440" y="49377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承認済 tool の決定論的実行</a:t>
            </a:r>
            <a:endParaRPr lang="en-US" sz="1000" dirty="0"/>
          </a:p>
        </p:txBody>
      </p:sp>
      <p:pic>
        <p:nvPicPr>
          <p:cNvPr id="72" name="Image 5" descr="preencoded.png"/>
          <p:cNvPicPr>
            <a:picLocks noChangeAspect="1"/>
          </p:cNvPicPr>
          <p:nvPr/>
        </p:nvPicPr>
        <p:blipFill>
          <a:blip r:embed="rId3"/>
          <a:stretch>
            <a:fillRect/>
          </a:stretch>
        </p:blipFill>
        <p:spPr>
          <a:xfrm>
            <a:off x="7132320" y="5431536"/>
            <a:ext cx="182880" cy="182880"/>
          </a:xfrm>
          <a:prstGeom prst="rect">
            <a:avLst/>
          </a:prstGeom>
        </p:spPr>
      </p:pic>
      <p:sp>
        <p:nvSpPr>
          <p:cNvPr id="73" name="Text 65"/>
          <p:cNvSpPr/>
          <p:nvPr/>
        </p:nvSpPr>
        <p:spPr>
          <a:xfrm>
            <a:off x="7406640" y="53949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n8n</a:t>
            </a:r>
            <a:endParaRPr lang="en-US" sz="1100" dirty="0"/>
          </a:p>
        </p:txBody>
      </p:sp>
      <p:sp>
        <p:nvSpPr>
          <p:cNvPr id="74" name="Text 66"/>
          <p:cNvSpPr/>
          <p:nvPr/>
        </p:nvSpPr>
        <p:spPr>
          <a:xfrm>
            <a:off x="9235440" y="53949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Schedule / 通知 / 再試行制御。判断主体にしない</a:t>
            </a:r>
            <a:endParaRPr lang="en-US" sz="1000" dirty="0"/>
          </a:p>
        </p:txBody>
      </p:sp>
      <p:pic>
        <p:nvPicPr>
          <p:cNvPr id="75" name="Image 6" descr="preencoded.png"/>
          <p:cNvPicPr>
            <a:picLocks noChangeAspect="1"/>
          </p:cNvPicPr>
          <p:nvPr/>
        </p:nvPicPr>
        <p:blipFill>
          <a:blip r:embed="rId3"/>
          <a:stretch>
            <a:fillRect/>
          </a:stretch>
        </p:blipFill>
        <p:spPr>
          <a:xfrm>
            <a:off x="7132320" y="5888736"/>
            <a:ext cx="182880" cy="182880"/>
          </a:xfrm>
          <a:prstGeom prst="rect">
            <a:avLst/>
          </a:prstGeom>
        </p:spPr>
      </p:pic>
      <p:sp>
        <p:nvSpPr>
          <p:cNvPr id="76" name="Text 67"/>
          <p:cNvSpPr/>
          <p:nvPr/>
        </p:nvSpPr>
        <p:spPr>
          <a:xfrm>
            <a:off x="7406640" y="5852160"/>
            <a:ext cx="1828800" cy="274320"/>
          </a:xfrm>
          <a:prstGeom prst="rect">
            <a:avLst/>
          </a:prstGeom>
          <a:noFill/>
          <a:ln/>
        </p:spPr>
        <p:txBody>
          <a:bodyPr wrap="square" lIns="0" tIns="0" rIns="0" bIns="0" rtlCol="0" anchor="ctr"/>
          <a:lstStyle/>
          <a:p>
            <a:pPr marL="0" indent="0">
              <a:buNone/>
            </a:pPr>
            <a:r>
              <a:rPr lang="en-US" sz="1100" b="1" dirty="0">
                <a:solidFill>
                  <a:srgbClr val="FFFFFF"/>
                </a:solidFill>
                <a:latin typeface="Yu Gothic UI" pitchFamily="34" charset="0"/>
                <a:ea typeface="Yu Gothic UI" pitchFamily="34" charset="-122"/>
                <a:cs typeface="Yu Gothic UI" pitchFamily="34" charset="-120"/>
              </a:rPr>
              <a:t>Claude Code / Codex</a:t>
            </a:r>
            <a:endParaRPr lang="en-US" sz="1100" dirty="0"/>
          </a:p>
        </p:txBody>
      </p:sp>
      <p:sp>
        <p:nvSpPr>
          <p:cNvPr id="77" name="Text 68"/>
          <p:cNvSpPr/>
          <p:nvPr/>
        </p:nvSpPr>
        <p:spPr>
          <a:xfrm>
            <a:off x="9235440" y="5852160"/>
            <a:ext cx="2377440" cy="411480"/>
          </a:xfrm>
          <a:prstGeom prst="rect">
            <a:avLst/>
          </a:prstGeom>
          <a:noFill/>
          <a:ln/>
        </p:spPr>
        <p:txBody>
          <a:bodyPr wrap="square" lIns="0" tIns="0" rIns="0" bIns="0" rtlCol="0" anchor="ctr"/>
          <a:lstStyle/>
          <a:p>
            <a:pPr marL="0" indent="0">
              <a:lnSpc>
                <a:spcPct val="130000"/>
              </a:lnSpc>
              <a:buNone/>
            </a:pPr>
            <a:r>
              <a:rPr lang="en-US" sz="1000" dirty="0">
                <a:solidFill>
                  <a:srgbClr val="B7C3D6"/>
                </a:solidFill>
                <a:latin typeface="Yu Gothic UI" pitchFamily="34" charset="0"/>
                <a:ea typeface="Yu Gothic UI" pitchFamily="34" charset="-122"/>
                <a:cs typeface="Yu Gothic UI" pitchFamily="34" charset="-120"/>
              </a:rPr>
              <a:t>設計・レビューの補助。本番直接書込不可</a:t>
            </a:r>
            <a:endParaRPr lang="en-US" sz="1000" dirty="0"/>
          </a:p>
        </p:txBody>
      </p:sp>
      <p:sp>
        <p:nvSpPr>
          <p:cNvPr id="78" name="Shape 69"/>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79" name="Text 70"/>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06  ·  ARCHITECTURE</a:t>
            </a:r>
            <a:endParaRPr lang="en-US" sz="900" dirty="0"/>
          </a:p>
        </p:txBody>
      </p:sp>
      <p:sp>
        <p:nvSpPr>
          <p:cNvPr id="80" name="Text 71"/>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ゲート構造</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Six Gates · Pass / Reject Conditions</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各ゲートは、次工程へ進むための通過条件です。条件を満たさないタスクは、その場で修正せず、設計層または問題確認層へ差し戻します。</a:t>
            </a:r>
            <a:endParaRPr lang="en-US" sz="14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548640" y="2103120"/>
          <a:ext cx="11155680" cy="3520440"/>
        </p:xfrm>
        <a:graphic>
          <a:graphicData uri="http://schemas.openxmlformats.org/drawingml/2006/table">
            <a:tbl>
              <a:tblPr/>
              <a:tblGrid>
                <a:gridCol w="82296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6035040">
                  <a:extLst>
                    <a:ext uri="{9D8B030D-6E8A-4147-A177-3AD203B41FA5}">
                      <a16:colId xmlns:a16="http://schemas.microsoft.com/office/drawing/2014/main" val="20002"/>
                    </a:ext>
                  </a:extLst>
                </a:gridCol>
                <a:gridCol w="2468880">
                  <a:extLst>
                    <a:ext uri="{9D8B030D-6E8A-4147-A177-3AD203B41FA5}">
                      <a16:colId xmlns:a16="http://schemas.microsoft.com/office/drawing/2014/main" val="20003"/>
                    </a:ext>
                  </a:extLst>
                </a:gridCol>
              </a:tblGrid>
              <a:tr h="502920">
                <a:tc>
                  <a:txBody>
                    <a:bodyPr/>
                    <a:lstStyle/>
                    <a:p>
                      <a:pPr marL="0" indent="0" algn="ctr">
                        <a:buNone/>
                      </a:pPr>
                      <a:r>
                        <a:rPr lang="en-US" sz="1100" b="1" dirty="0">
                          <a:solidFill>
                            <a:srgbClr val="FFFFFF"/>
                          </a:solidFill>
                          <a:latin typeface="Yu Gothic UI" pitchFamily="34" charset="0"/>
                          <a:ea typeface="Yu Gothic UI" pitchFamily="34" charset="-122"/>
                          <a:cs typeface="Yu Gothic UI" pitchFamily="34" charset="-120"/>
                        </a:rPr>
                        <a:t>ゲート</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l">
                        <a:buNone/>
                      </a:pPr>
                      <a:r>
                        <a:rPr lang="en-US" sz="1100" b="1" dirty="0">
                          <a:solidFill>
                            <a:srgbClr val="FFFFFF"/>
                          </a:solidFill>
                          <a:latin typeface="Yu Gothic UI" pitchFamily="34" charset="0"/>
                          <a:ea typeface="Yu Gothic UI" pitchFamily="34" charset="-122"/>
                          <a:cs typeface="Yu Gothic UI" pitchFamily="34" charset="-120"/>
                        </a:rPr>
                        <a:t>担当層</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l">
                        <a:buNone/>
                      </a:pPr>
                      <a:r>
                        <a:rPr lang="en-US" sz="1100" b="1" dirty="0">
                          <a:solidFill>
                            <a:srgbClr val="00D4E0"/>
                          </a:solidFill>
                          <a:latin typeface="Yu Gothic UI" pitchFamily="34" charset="0"/>
                          <a:ea typeface="Yu Gothic UI" pitchFamily="34" charset="-122"/>
                          <a:cs typeface="Yu Gothic UI" pitchFamily="34" charset="-120"/>
                        </a:rPr>
                        <a:t>通過条件</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l">
                        <a:buNone/>
                      </a:pPr>
                      <a:r>
                        <a:rPr lang="en-US" sz="1100" b="1" dirty="0">
                          <a:solidFill>
                            <a:srgbClr val="FFFFFF"/>
                          </a:solidFill>
                          <a:latin typeface="Yu Gothic UI" pitchFamily="34" charset="0"/>
                          <a:ea typeface="Yu Gothic UI" pitchFamily="34" charset="-122"/>
                          <a:cs typeface="Yu Gothic UI" pitchFamily="34" charset="-120"/>
                        </a:rPr>
                        <a:t>停止・差戻し先</a:t>
                      </a:r>
                      <a:endParaRPr lang="en-US" sz="11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0"/>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G1</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品質層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目的整合・対象明確性・影響範囲・手順安全性・保全要件・テスト十分性・検証可能性・完了条件</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設計層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1"/>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G2</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レビュー層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tool 化・手順・保全計画の品質</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設計層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2"/>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G3</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実行結果問題の再設計要否を判定（原因・影響・解決案を整理）</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設計層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3"/>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G4</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テスト層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正常系・異常系・回帰・境界値・復旧テスト合格</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4"/>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G5</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検証層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検証妥当性（設計一致・網羅性・副作用・復旧性・証跡性）</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5"/>
                  </a:ext>
                </a:extLst>
              </a:tr>
              <a:tr h="502920">
                <a:tc>
                  <a:txBody>
                    <a:bodyPr/>
                    <a:lstStyle/>
                    <a:p>
                      <a:pPr marL="0" indent="0" algn="ctr">
                        <a:buNone/>
                      </a:pPr>
                      <a:r>
                        <a:rPr lang="en-US" sz="1300" b="1" dirty="0">
                          <a:solidFill>
                            <a:srgbClr val="00D4E0"/>
                          </a:solidFill>
                          <a:latin typeface="Trebuchet MS" pitchFamily="34" charset="0"/>
                          <a:ea typeface="Trebuchet MS" pitchFamily="34" charset="-122"/>
                          <a:cs typeface="Trebuchet MS" pitchFamily="34" charset="-120"/>
                        </a:rPr>
                        <a:t>GF</a:t>
                      </a:r>
                      <a:endParaRPr lang="en-US" sz="1300" dirty="0">
                        <a:latin typeface="Trebuchet MS" charset="0"/>
                        <a:ea typeface="Trebuchet MS" charset="0"/>
                        <a:cs typeface="Trebuchet MS"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完了報告確認層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B7C3D6"/>
                          </a:solidFill>
                          <a:latin typeface="Yu Gothic UI" pitchFamily="34" charset="0"/>
                          <a:ea typeface="Yu Gothic UI" pitchFamily="34" charset="-122"/>
                          <a:cs typeface="Yu Gothic UI" pitchFamily="34" charset="-120"/>
                        </a:rPr>
                        <a:t>完了報告の漏れ・未解決・再発防止が満たされているか</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buNone/>
                      </a:pPr>
                      <a:r>
                        <a:rPr lang="en-US" sz="1050" dirty="0">
                          <a:solidFill>
                            <a:srgbClr val="FFFFFF"/>
                          </a:solidFill>
                          <a:latin typeface="Yu Gothic UI" pitchFamily="34" charset="0"/>
                          <a:ea typeface="Yu Gothic UI" pitchFamily="34" charset="-122"/>
                          <a:cs typeface="Yu Gothic UI" pitchFamily="34" charset="-120"/>
                        </a:rPr>
                        <a:t>問題確認層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6"/>
                  </a:ext>
                </a:extLst>
              </a:tr>
            </a:tbl>
          </a:graphicData>
        </a:graphic>
      </p:graphicFrame>
      <p:sp>
        <p:nvSpPr>
          <p:cNvPr id="8" name="Shape 5"/>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7" name="Text 6"/>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07  ·  GATES</a:t>
            </a:r>
            <a:endParaRPr lang="en-US" sz="900" dirty="0"/>
          </a:p>
        </p:txBody>
      </p:sp>
      <p:sp>
        <p:nvSpPr>
          <p:cNvPr id="10" name="Text 7"/>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0E1A"/>
        </a:solidFill>
        <a:effectLst/>
      </p:bgPr>
    </p:bg>
    <p:spTree>
      <p:nvGrpSpPr>
        <p:cNvPr id="1" name=""/>
        <p:cNvGrpSpPr/>
        <p:nvPr/>
      </p:nvGrpSpPr>
      <p:grpSpPr>
        <a:xfrm>
          <a:off x="0" y="0"/>
          <a:ext cx="0" cy="0"/>
          <a:chOff x="0" y="0"/>
          <a:chExt cx="0" cy="0"/>
        </a:xfrm>
      </p:grpSpPr>
      <p:sp>
        <p:nvSpPr>
          <p:cNvPr id="2" name="Shape 0"/>
          <p:cNvSpPr/>
          <p:nvPr/>
        </p:nvSpPr>
        <p:spPr>
          <a:xfrm>
            <a:off x="411480" y="292608"/>
            <a:ext cx="164592" cy="201168"/>
          </a:xfrm>
          <a:prstGeom prst="rtTriangle">
            <a:avLst/>
          </a:prstGeom>
          <a:solidFill>
            <a:srgbClr val="00D4E0"/>
          </a:solidFill>
          <a:ln w="12700">
            <a:solidFill>
              <a:srgbClr val="00D4E0"/>
            </a:solidFill>
            <a:prstDash val="solid"/>
          </a:ln>
        </p:spPr>
        <p:txBody>
          <a:bodyPr/>
          <a:lstStyle/>
          <a:p>
            <a:endParaRPr lang="ja-JP" altLang="en-US"/>
          </a:p>
        </p:txBody>
      </p:sp>
      <p:sp>
        <p:nvSpPr>
          <p:cNvPr id="3" name="Text 1"/>
          <p:cNvSpPr/>
          <p:nvPr/>
        </p:nvSpPr>
        <p:spPr>
          <a:xfrm>
            <a:off x="640080" y="246888"/>
            <a:ext cx="5486400" cy="292608"/>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PROPOSAL  ·  FOR VELCORE CONSULTING</a:t>
            </a:r>
            <a:endParaRPr lang="en-US" sz="900" dirty="0"/>
          </a:p>
        </p:txBody>
      </p:sp>
      <p:sp>
        <p:nvSpPr>
          <p:cNvPr id="4" name="Text 2"/>
          <p:cNvSpPr/>
          <p:nvPr/>
        </p:nvSpPr>
        <p:spPr>
          <a:xfrm>
            <a:off x="411480" y="685800"/>
            <a:ext cx="10972800" cy="548640"/>
          </a:xfrm>
          <a:prstGeom prst="rect">
            <a:avLst/>
          </a:prstGeom>
          <a:noFill/>
          <a:ln/>
        </p:spPr>
        <p:txBody>
          <a:bodyPr wrap="square" lIns="0" tIns="0" rIns="0" bIns="0" rtlCol="0" anchor="ctr"/>
          <a:lstStyle/>
          <a:p>
            <a:pPr marL="0" indent="0">
              <a:buNone/>
            </a:pPr>
            <a:r>
              <a:rPr lang="en-US" sz="2600" b="1" dirty="0">
                <a:solidFill>
                  <a:srgbClr val="FFFFFF"/>
                </a:solidFill>
                <a:latin typeface="Yu Gothic UI" pitchFamily="34" charset="0"/>
                <a:ea typeface="Yu Gothic UI" pitchFamily="34" charset="-122"/>
                <a:cs typeface="Yu Gothic UI" pitchFamily="34" charset="-120"/>
              </a:rPr>
              <a:t>権限分離モデル</a:t>
            </a:r>
            <a:endParaRPr lang="en-US" sz="2600" dirty="0"/>
          </a:p>
        </p:txBody>
      </p:sp>
      <p:sp>
        <p:nvSpPr>
          <p:cNvPr id="5" name="Text 3"/>
          <p:cNvSpPr/>
          <p:nvPr/>
        </p:nvSpPr>
        <p:spPr>
          <a:xfrm>
            <a:off x="438912" y="1188720"/>
            <a:ext cx="10972800" cy="292608"/>
          </a:xfrm>
          <a:prstGeom prst="rect">
            <a:avLst/>
          </a:prstGeom>
          <a:noFill/>
          <a:ln/>
        </p:spPr>
        <p:txBody>
          <a:bodyPr wrap="square" lIns="0" tIns="0" rIns="0" bIns="0" rtlCol="0" anchor="ctr"/>
          <a:lstStyle/>
          <a:p>
            <a:pPr marL="0" indent="0">
              <a:buNone/>
            </a:pPr>
            <a:r>
              <a:rPr lang="en-US" sz="1100" i="1" kern="0" spc="400" dirty="0">
                <a:solidFill>
                  <a:srgbClr val="00D4E0"/>
                </a:solidFill>
                <a:latin typeface="Trebuchet MS" pitchFamily="34" charset="0"/>
                <a:ea typeface="Trebuchet MS" pitchFamily="34" charset="-122"/>
                <a:cs typeface="Trebuchet MS" pitchFamily="34" charset="-120"/>
              </a:rPr>
              <a:t>Permission Separation Model</a:t>
            </a:r>
            <a:endParaRPr lang="en-US" sz="1100" dirty="0"/>
          </a:p>
        </p:txBody>
      </p:sp>
      <p:sp>
        <p:nvSpPr>
          <p:cNvPr id="6" name="Text 4"/>
          <p:cNvSpPr/>
          <p:nvPr/>
        </p:nvSpPr>
        <p:spPr>
          <a:xfrm>
            <a:off x="548640" y="1691640"/>
            <a:ext cx="11155680" cy="457200"/>
          </a:xfrm>
          <a:prstGeom prst="rect">
            <a:avLst/>
          </a:prstGeom>
          <a:noFill/>
          <a:ln/>
        </p:spPr>
        <p:txBody>
          <a:bodyPr wrap="square" lIns="0" tIns="0" rIns="0" bIns="0" rtlCol="0" anchor="ctr"/>
          <a:lstStyle/>
          <a:p>
            <a:pPr marL="0" indent="0">
              <a:buNone/>
            </a:pPr>
            <a:r>
              <a:rPr lang="en-US" sz="1400" dirty="0">
                <a:solidFill>
                  <a:srgbClr val="B7C3D6"/>
                </a:solidFill>
                <a:latin typeface="Yu Gothic UI" pitchFamily="34" charset="0"/>
                <a:ea typeface="Yu Gothic UI" pitchFamily="34" charset="-122"/>
                <a:cs typeface="Yu Gothic UI" pitchFamily="34" charset="-120"/>
              </a:rPr>
              <a:t>本番書込権限を特定層に集中させず、工程ごとに読取・書込・実行権限を分離します。</a:t>
            </a:r>
            <a:endParaRPr lang="en-US" sz="1400" dirty="0"/>
          </a:p>
        </p:txBody>
      </p:sp>
      <p:sp>
        <p:nvSpPr>
          <p:cNvPr id="7" name="Shape 5"/>
          <p:cNvSpPr/>
          <p:nvPr/>
        </p:nvSpPr>
        <p:spPr>
          <a:xfrm>
            <a:off x="548640" y="2103120"/>
            <a:ext cx="4114800" cy="4160520"/>
          </a:xfrm>
          <a:prstGeom prst="rect">
            <a:avLst/>
          </a:prstGeom>
          <a:solidFill>
            <a:srgbClr val="182238"/>
          </a:solidFill>
          <a:ln w="9525">
            <a:solidFill>
              <a:srgbClr val="2A3A55"/>
            </a:solidFill>
            <a:prstDash val="solid"/>
          </a:ln>
        </p:spPr>
        <p:txBody>
          <a:bodyPr/>
          <a:lstStyle/>
          <a:p>
            <a:endParaRPr lang="ja-JP" altLang="en-US"/>
          </a:p>
        </p:txBody>
      </p:sp>
      <p:sp>
        <p:nvSpPr>
          <p:cNvPr id="8" name="Text 6"/>
          <p:cNvSpPr/>
          <p:nvPr/>
        </p:nvSpPr>
        <p:spPr>
          <a:xfrm>
            <a:off x="777240" y="2240280"/>
            <a:ext cx="2743200" cy="274320"/>
          </a:xfrm>
          <a:prstGeom prst="rect">
            <a:avLst/>
          </a:prstGeom>
          <a:noFill/>
          <a:ln/>
        </p:spPr>
        <p:txBody>
          <a:bodyPr wrap="square" lIns="0" tIns="0" rIns="0" bIns="0" rtlCol="0" anchor="ctr"/>
          <a:lstStyle/>
          <a:p>
            <a:pPr marL="0" indent="0">
              <a:buNone/>
            </a:pPr>
            <a:r>
              <a:rPr lang="en-US" sz="900" kern="0" spc="400" dirty="0">
                <a:solidFill>
                  <a:srgbClr val="00D4E0"/>
                </a:solidFill>
                <a:latin typeface="Trebuchet MS" pitchFamily="34" charset="0"/>
                <a:ea typeface="Trebuchet MS" pitchFamily="34" charset="-122"/>
                <a:cs typeface="Trebuchet MS" pitchFamily="34" charset="-120"/>
              </a:rPr>
              <a:t>10 LEVELS</a:t>
            </a:r>
            <a:endParaRPr lang="en-US" sz="900" dirty="0"/>
          </a:p>
        </p:txBody>
      </p:sp>
      <p:sp>
        <p:nvSpPr>
          <p:cNvPr id="9" name="Text 7"/>
          <p:cNvSpPr/>
          <p:nvPr/>
        </p:nvSpPr>
        <p:spPr>
          <a:xfrm>
            <a:off x="777240" y="2514600"/>
            <a:ext cx="3749040" cy="411480"/>
          </a:xfrm>
          <a:prstGeom prst="rect">
            <a:avLst/>
          </a:prstGeom>
          <a:noFill/>
          <a:ln/>
        </p:spPr>
        <p:txBody>
          <a:bodyPr wrap="square" lIns="0" tIns="0" rIns="0" bIns="0" rtlCol="0" anchor="ctr"/>
          <a:lstStyle/>
          <a:p>
            <a:pPr marL="0" indent="0">
              <a:buNone/>
            </a:pPr>
            <a:r>
              <a:rPr lang="en-US" sz="1500" b="1" dirty="0">
                <a:solidFill>
                  <a:srgbClr val="FFFFFF"/>
                </a:solidFill>
                <a:latin typeface="Yu Gothic UI" pitchFamily="34" charset="0"/>
                <a:ea typeface="Yu Gothic UI" pitchFamily="34" charset="-122"/>
                <a:cs typeface="Yu Gothic UI" pitchFamily="34" charset="-120"/>
              </a:rPr>
              <a:t>権限レベル A0 〜 A10</a:t>
            </a:r>
            <a:endParaRPr lang="en-US" sz="1500" dirty="0"/>
          </a:p>
        </p:txBody>
      </p:sp>
      <p:sp>
        <p:nvSpPr>
          <p:cNvPr id="10" name="Text 8"/>
          <p:cNvSpPr/>
          <p:nvPr/>
        </p:nvSpPr>
        <p:spPr>
          <a:xfrm>
            <a:off x="777240" y="3017520"/>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A1</a:t>
            </a:r>
            <a:endParaRPr lang="en-US" sz="1100" dirty="0"/>
          </a:p>
        </p:txBody>
      </p:sp>
      <p:sp>
        <p:nvSpPr>
          <p:cNvPr id="11" name="Text 9"/>
          <p:cNvSpPr/>
          <p:nvPr/>
        </p:nvSpPr>
        <p:spPr>
          <a:xfrm>
            <a:off x="1417320" y="3017520"/>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要件・設計情報の読取</a:t>
            </a:r>
            <a:endParaRPr lang="en-US" sz="1050" dirty="0"/>
          </a:p>
        </p:txBody>
      </p:sp>
      <p:sp>
        <p:nvSpPr>
          <p:cNvPr id="12" name="Text 10"/>
          <p:cNvSpPr/>
          <p:nvPr/>
        </p:nvSpPr>
        <p:spPr>
          <a:xfrm>
            <a:off x="777240" y="3310128"/>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A2</a:t>
            </a:r>
            <a:endParaRPr lang="en-US" sz="1100" dirty="0"/>
          </a:p>
        </p:txBody>
      </p:sp>
      <p:sp>
        <p:nvSpPr>
          <p:cNvPr id="13" name="Text 11"/>
          <p:cNvSpPr/>
          <p:nvPr/>
        </p:nvSpPr>
        <p:spPr>
          <a:xfrm>
            <a:off x="1417320" y="3310128"/>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成果物読取・レビュー結果書込</a:t>
            </a:r>
            <a:endParaRPr lang="en-US" sz="1050" dirty="0"/>
          </a:p>
        </p:txBody>
      </p:sp>
      <p:sp>
        <p:nvSpPr>
          <p:cNvPr id="14" name="Text 12"/>
          <p:cNvSpPr/>
          <p:nvPr/>
        </p:nvSpPr>
        <p:spPr>
          <a:xfrm>
            <a:off x="777240" y="3602736"/>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A3</a:t>
            </a:r>
            <a:endParaRPr lang="en-US" sz="1100" dirty="0"/>
          </a:p>
        </p:txBody>
      </p:sp>
      <p:sp>
        <p:nvSpPr>
          <p:cNvPr id="15" name="Text 13"/>
          <p:cNvSpPr/>
          <p:nvPr/>
        </p:nvSpPr>
        <p:spPr>
          <a:xfrm>
            <a:off x="1417320" y="3602736"/>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staging / tool 領域書込</a:t>
            </a:r>
            <a:endParaRPr lang="en-US" sz="1050" dirty="0"/>
          </a:p>
        </p:txBody>
      </p:sp>
      <p:sp>
        <p:nvSpPr>
          <p:cNvPr id="16" name="Text 14"/>
          <p:cNvSpPr/>
          <p:nvPr/>
        </p:nvSpPr>
        <p:spPr>
          <a:xfrm>
            <a:off x="777240" y="3895344"/>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A4</a:t>
            </a:r>
            <a:endParaRPr lang="en-US" sz="1100" dirty="0"/>
          </a:p>
        </p:txBody>
      </p:sp>
      <p:sp>
        <p:nvSpPr>
          <p:cNvPr id="17" name="Text 15"/>
          <p:cNvSpPr/>
          <p:nvPr/>
        </p:nvSpPr>
        <p:spPr>
          <a:xfrm>
            <a:off x="1417320" y="3895344"/>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backup 領域書込</a:t>
            </a:r>
            <a:endParaRPr lang="en-US" sz="1050" dirty="0"/>
          </a:p>
        </p:txBody>
      </p:sp>
      <p:sp>
        <p:nvSpPr>
          <p:cNvPr id="18" name="Text 16"/>
          <p:cNvSpPr/>
          <p:nvPr/>
        </p:nvSpPr>
        <p:spPr>
          <a:xfrm>
            <a:off x="777240" y="4187952"/>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A5</a:t>
            </a:r>
            <a:endParaRPr lang="en-US" sz="1100" dirty="0"/>
          </a:p>
        </p:txBody>
      </p:sp>
      <p:sp>
        <p:nvSpPr>
          <p:cNvPr id="19" name="Text 17"/>
          <p:cNvSpPr/>
          <p:nvPr/>
        </p:nvSpPr>
        <p:spPr>
          <a:xfrm>
            <a:off x="1417320" y="4187952"/>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Execution Gateway（OpenClaw仮称） 経由の限定実行</a:t>
            </a:r>
            <a:endParaRPr lang="en-US" sz="1050" dirty="0"/>
          </a:p>
        </p:txBody>
      </p:sp>
      <p:sp>
        <p:nvSpPr>
          <p:cNvPr id="20" name="Text 18"/>
          <p:cNvSpPr/>
          <p:nvPr/>
        </p:nvSpPr>
        <p:spPr>
          <a:xfrm>
            <a:off x="777240" y="4480560"/>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A6</a:t>
            </a:r>
            <a:endParaRPr lang="en-US" sz="1100" dirty="0"/>
          </a:p>
        </p:txBody>
      </p:sp>
      <p:sp>
        <p:nvSpPr>
          <p:cNvPr id="21" name="Text 19"/>
          <p:cNvSpPr/>
          <p:nvPr/>
        </p:nvSpPr>
        <p:spPr>
          <a:xfrm>
            <a:off x="1417320" y="4480560"/>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test tool 実行のみ</a:t>
            </a:r>
            <a:endParaRPr lang="en-US" sz="1050" dirty="0"/>
          </a:p>
        </p:txBody>
      </p:sp>
      <p:sp>
        <p:nvSpPr>
          <p:cNvPr id="22" name="Text 20"/>
          <p:cNvSpPr/>
          <p:nvPr/>
        </p:nvSpPr>
        <p:spPr>
          <a:xfrm>
            <a:off x="777240" y="4773168"/>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A7</a:t>
            </a:r>
            <a:endParaRPr lang="en-US" sz="1100" dirty="0"/>
          </a:p>
        </p:txBody>
      </p:sp>
      <p:sp>
        <p:nvSpPr>
          <p:cNvPr id="23" name="Text 21"/>
          <p:cNvSpPr/>
          <p:nvPr/>
        </p:nvSpPr>
        <p:spPr>
          <a:xfrm>
            <a:off x="1417320" y="4773168"/>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検証結果書込のみ</a:t>
            </a:r>
            <a:endParaRPr lang="en-US" sz="1050" dirty="0"/>
          </a:p>
        </p:txBody>
      </p:sp>
      <p:sp>
        <p:nvSpPr>
          <p:cNvPr id="24" name="Text 22"/>
          <p:cNvSpPr/>
          <p:nvPr/>
        </p:nvSpPr>
        <p:spPr>
          <a:xfrm>
            <a:off x="777240" y="5065776"/>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A8</a:t>
            </a:r>
            <a:endParaRPr lang="en-US" sz="1100" dirty="0"/>
          </a:p>
        </p:txBody>
      </p:sp>
      <p:sp>
        <p:nvSpPr>
          <p:cNvPr id="25" name="Text 23"/>
          <p:cNvSpPr/>
          <p:nvPr/>
        </p:nvSpPr>
        <p:spPr>
          <a:xfrm>
            <a:off x="1417320" y="5065776"/>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報告書作成・確認</a:t>
            </a:r>
            <a:endParaRPr lang="en-US" sz="1050" dirty="0"/>
          </a:p>
        </p:txBody>
      </p:sp>
      <p:sp>
        <p:nvSpPr>
          <p:cNvPr id="26" name="Text 24"/>
          <p:cNvSpPr/>
          <p:nvPr/>
        </p:nvSpPr>
        <p:spPr>
          <a:xfrm>
            <a:off x="777240" y="5358384"/>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A9</a:t>
            </a:r>
            <a:endParaRPr lang="en-US" sz="1100" dirty="0"/>
          </a:p>
        </p:txBody>
      </p:sp>
      <p:sp>
        <p:nvSpPr>
          <p:cNvPr id="27" name="Text 25"/>
          <p:cNvSpPr/>
          <p:nvPr/>
        </p:nvSpPr>
        <p:spPr>
          <a:xfrm>
            <a:off x="1417320" y="5358384"/>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改善案・学習データ書込</a:t>
            </a:r>
            <a:endParaRPr lang="en-US" sz="1050" dirty="0"/>
          </a:p>
        </p:txBody>
      </p:sp>
      <p:sp>
        <p:nvSpPr>
          <p:cNvPr id="28" name="Text 26"/>
          <p:cNvSpPr/>
          <p:nvPr/>
        </p:nvSpPr>
        <p:spPr>
          <a:xfrm>
            <a:off x="777240" y="5650992"/>
            <a:ext cx="548640" cy="256032"/>
          </a:xfrm>
          <a:prstGeom prst="rect">
            <a:avLst/>
          </a:prstGeom>
          <a:noFill/>
          <a:ln/>
        </p:spPr>
        <p:txBody>
          <a:bodyPr wrap="square" lIns="0" tIns="0" rIns="0" bIns="0" rtlCol="0" anchor="ctr"/>
          <a:lstStyle/>
          <a:p>
            <a:pPr marL="0" indent="0">
              <a:buNone/>
            </a:pPr>
            <a:r>
              <a:rPr lang="en-US" sz="1100" b="1" dirty="0">
                <a:solidFill>
                  <a:srgbClr val="00D4E0"/>
                </a:solidFill>
                <a:latin typeface="Trebuchet MS" pitchFamily="34" charset="0"/>
                <a:ea typeface="Trebuchet MS" pitchFamily="34" charset="-122"/>
                <a:cs typeface="Trebuchet MS" pitchFamily="34" charset="-120"/>
              </a:rPr>
              <a:t>A10</a:t>
            </a:r>
            <a:endParaRPr lang="en-US" sz="1100" dirty="0"/>
          </a:p>
        </p:txBody>
      </p:sp>
      <p:sp>
        <p:nvSpPr>
          <p:cNvPr id="29" name="Text 27"/>
          <p:cNvSpPr/>
          <p:nvPr/>
        </p:nvSpPr>
        <p:spPr>
          <a:xfrm>
            <a:off x="1417320" y="5650992"/>
            <a:ext cx="3108960" cy="256032"/>
          </a:xfrm>
          <a:prstGeom prst="rect">
            <a:avLst/>
          </a:prstGeom>
          <a:noFill/>
          <a:ln/>
        </p:spPr>
        <p:txBody>
          <a:bodyPr wrap="square" lIns="0" tIns="0" rIns="0" bIns="0" rtlCol="0" anchor="ctr"/>
          <a:lstStyle/>
          <a:p>
            <a:pPr marL="0" indent="0">
              <a:buNone/>
            </a:pPr>
            <a:r>
              <a:rPr lang="en-US" sz="1050" dirty="0">
                <a:solidFill>
                  <a:srgbClr val="B7C3D6"/>
                </a:solidFill>
                <a:latin typeface="Yu Gothic UI" pitchFamily="34" charset="0"/>
                <a:ea typeface="Yu Gothic UI" pitchFamily="34" charset="-122"/>
                <a:cs typeface="Yu Gothic UI" pitchFamily="34" charset="-120"/>
              </a:rPr>
              <a:t>production反映（人間承認済み・Execution Gateway経由のみ）</a:t>
            </a:r>
            <a:endParaRPr lang="en-US" sz="1050" dirty="0"/>
          </a:p>
        </p:txBody>
      </p:sp>
      <p:graphicFrame>
        <p:nvGraphicFramePr>
          <p:cNvPr id="30" name="Table 0"/>
          <p:cNvGraphicFramePr>
            <a:graphicFrameLocks noGrp="1"/>
          </p:cNvGraphicFramePr>
          <p:nvPr>
            <p:extLst>
              <p:ext uri="{D42A27DB-BD31-4B8C-83A1-F6EECF244321}">
                <p14:modId xmlns:p14="http://schemas.microsoft.com/office/powerpoint/2010/main" val="1579011935"/>
              </p:ext>
            </p:extLst>
          </p:nvPr>
        </p:nvGraphicFramePr>
        <p:xfrm>
          <a:off x="4846320" y="2103120"/>
          <a:ext cx="6858000" cy="3803904"/>
        </p:xfrm>
        <a:graphic>
          <a:graphicData uri="http://schemas.openxmlformats.org/drawingml/2006/table">
            <a:tbl>
              <a:tblPr/>
              <a:tblGrid>
                <a:gridCol w="1691640">
                  <a:extLst>
                    <a:ext uri="{9D8B030D-6E8A-4147-A177-3AD203B41FA5}">
                      <a16:colId xmlns:a16="http://schemas.microsoft.com/office/drawing/2014/main" val="20000"/>
                    </a:ext>
                  </a:extLst>
                </a:gridCol>
                <a:gridCol w="1783080">
                  <a:extLst>
                    <a:ext uri="{9D8B030D-6E8A-4147-A177-3AD203B41FA5}">
                      <a16:colId xmlns:a16="http://schemas.microsoft.com/office/drawing/2014/main" val="20001"/>
                    </a:ext>
                  </a:extLst>
                </a:gridCol>
                <a:gridCol w="1691640">
                  <a:extLst>
                    <a:ext uri="{9D8B030D-6E8A-4147-A177-3AD203B41FA5}">
                      <a16:colId xmlns:a16="http://schemas.microsoft.com/office/drawing/2014/main" val="20002"/>
                    </a:ext>
                  </a:extLst>
                </a:gridCol>
                <a:gridCol w="1691640">
                  <a:extLst>
                    <a:ext uri="{9D8B030D-6E8A-4147-A177-3AD203B41FA5}">
                      <a16:colId xmlns:a16="http://schemas.microsoft.com/office/drawing/2014/main" val="20003"/>
                    </a:ext>
                  </a:extLst>
                </a:gridCol>
              </a:tblGrid>
              <a:tr h="475488">
                <a:tc>
                  <a:txBody>
                    <a:bodyPr/>
                    <a:lstStyle/>
                    <a:p>
                      <a:pPr marL="0" indent="0">
                        <a:buNone/>
                      </a:pPr>
                      <a:r>
                        <a:rPr lang="en-US" sz="1050" b="1" dirty="0">
                          <a:solidFill>
                            <a:srgbClr val="FFFFFF"/>
                          </a:solidFill>
                          <a:latin typeface="Yu Gothic UI" pitchFamily="34" charset="0"/>
                          <a:ea typeface="Yu Gothic UI" pitchFamily="34" charset="-122"/>
                          <a:cs typeface="Yu Gothic UI" pitchFamily="34" charset="-120"/>
                        </a:rPr>
                        <a:t>工程層</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50" b="1" dirty="0">
                          <a:solidFill>
                            <a:srgbClr val="FFFFFF"/>
                          </a:solidFill>
                          <a:latin typeface="Yu Gothic UI" pitchFamily="34" charset="0"/>
                          <a:ea typeface="Yu Gothic UI" pitchFamily="34" charset="-122"/>
                          <a:cs typeface="Yu Gothic UI" pitchFamily="34" charset="-120"/>
                        </a:rPr>
                        <a:t>読取</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50" b="1" dirty="0">
                          <a:solidFill>
                            <a:srgbClr val="FFFFFF"/>
                          </a:solidFill>
                          <a:latin typeface="Yu Gothic UI" pitchFamily="34" charset="0"/>
                          <a:ea typeface="Yu Gothic UI" pitchFamily="34" charset="-122"/>
                          <a:cs typeface="Yu Gothic UI" pitchFamily="34" charset="-120"/>
                        </a:rPr>
                        <a:t>書込</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50" b="1" dirty="0">
                          <a:solidFill>
                            <a:srgbClr val="00D4E0"/>
                          </a:solidFill>
                          <a:latin typeface="Yu Gothic UI" pitchFamily="34" charset="0"/>
                          <a:ea typeface="Yu Gothic UI" pitchFamily="34" charset="-122"/>
                          <a:cs typeface="Yu Gothic UI" pitchFamily="34" charset="-120"/>
                        </a:rPr>
                        <a:t>実行</a:t>
                      </a:r>
                      <a:endParaRPr lang="en-US" sz="105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0"/>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設計層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要件・履歴</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設計領域</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b="1" dirty="0">
                          <a:solidFill>
                            <a:srgbClr val="E66F6F"/>
                          </a:solidFill>
                          <a:latin typeface="Yu Gothic UI" pitchFamily="34" charset="0"/>
                          <a:ea typeface="Yu Gothic UI" pitchFamily="34" charset="-122"/>
                          <a:cs typeface="Yu Gothic UI" pitchFamily="34" charset="-120"/>
                        </a:rPr>
                        <a:t>不可</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1"/>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tool 作成層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設計・手順</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staging</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b="1" dirty="0">
                          <a:solidFill>
                            <a:srgbClr val="F2A03E"/>
                          </a:solidFill>
                          <a:latin typeface="Yu Gothic UI" pitchFamily="34" charset="0"/>
                          <a:ea typeface="Yu Gothic UI" pitchFamily="34" charset="-122"/>
                          <a:cs typeface="Yu Gothic UI" pitchFamily="34" charset="-120"/>
                        </a:rPr>
                        <a:t>dry-run のみ</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2"/>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レビュー層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設計・tool</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レビュー結果</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b="1" dirty="0">
                          <a:solidFill>
                            <a:srgbClr val="E66F6F"/>
                          </a:solidFill>
                          <a:latin typeface="Yu Gothic UI" pitchFamily="34" charset="0"/>
                          <a:ea typeface="Yu Gothic UI" pitchFamily="34" charset="-122"/>
                          <a:cs typeface="Yu Gothic UI" pitchFamily="34" charset="-120"/>
                        </a:rPr>
                        <a:t>不可</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3"/>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保全層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対象ファイル</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backup 領域</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b="1" dirty="0">
                          <a:solidFill>
                            <a:srgbClr val="F2A03E"/>
                          </a:solidFill>
                          <a:latin typeface="Yu Gothic UI" pitchFamily="34" charset="0"/>
                          <a:ea typeface="Yu Gothic UI" pitchFamily="34" charset="-122"/>
                          <a:cs typeface="Yu Gothic UI" pitchFamily="34" charset="-120"/>
                        </a:rPr>
                        <a:t>snapshot のみ</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4"/>
                  </a:ext>
                </a:extLst>
              </a:tr>
              <a:tr h="475488">
                <a:tc>
                  <a:txBody>
                    <a:bodyPr/>
                    <a:lstStyle/>
                    <a:p>
                      <a:pPr marL="0" indent="0">
                        <a:buNone/>
                      </a:pPr>
                      <a:r>
                        <a:rPr lang="en-US" sz="1000" b="1" dirty="0">
                          <a:solidFill>
                            <a:srgbClr val="FFFFFF"/>
                          </a:solidFill>
                          <a:latin typeface="Yu Gothic UI" pitchFamily="34" charset="0"/>
                          <a:ea typeface="Yu Gothic UI" pitchFamily="34" charset="-122"/>
                          <a:cs typeface="Yu Gothic UI" pitchFamily="34" charset="-120"/>
                        </a:rPr>
                        <a:t>実行層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tc>
                  <a:txBody>
                    <a:bodyPr/>
                    <a:lstStyle/>
                    <a:p>
                      <a:pPr marL="0" indent="0" algn="ctr">
                        <a:buNone/>
                      </a:pPr>
                      <a:r>
                        <a:rPr lang="en-US" sz="1000" dirty="0">
                          <a:solidFill>
                            <a:srgbClr val="FFFFFF"/>
                          </a:solidFill>
                          <a:latin typeface="Yu Gothic UI" pitchFamily="34" charset="0"/>
                          <a:ea typeface="Yu Gothic UI" pitchFamily="34" charset="-122"/>
                          <a:cs typeface="Yu Gothic UI" pitchFamily="34" charset="-120"/>
                        </a:rPr>
                        <a:t>原則不要</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tc>
                  <a:txBody>
                    <a:bodyPr/>
                    <a:lstStyle/>
                    <a:p>
                      <a:pPr marL="0" indent="0" algn="ctr">
                        <a:buNone/>
                      </a:pPr>
                      <a:r>
                        <a:rPr lang="en-US" sz="1000" dirty="0">
                          <a:solidFill>
                            <a:srgbClr val="FFFFFF"/>
                          </a:solidFill>
                          <a:latin typeface="Yu Gothic UI" pitchFamily="34" charset="0"/>
                          <a:ea typeface="Yu Gothic UI" pitchFamily="34" charset="-122"/>
                          <a:cs typeface="Yu Gothic UI" pitchFamily="34" charset="-120"/>
                        </a:rPr>
                        <a:t>原則不要</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tc>
                  <a:txBody>
                    <a:bodyPr/>
                    <a:lstStyle/>
                    <a:p>
                      <a:pPr marL="0" indent="0" algn="ctr">
                        <a:buNone/>
                      </a:pPr>
                      <a:r>
                        <a:rPr lang="en-US" sz="1000" b="1" dirty="0">
                          <a:solidFill>
                            <a:srgbClr val="00D4E0"/>
                          </a:solidFill>
                          <a:latin typeface="Yu Gothic UI" pitchFamily="34" charset="0"/>
                          <a:ea typeface="Yu Gothic UI" pitchFamily="34" charset="-122"/>
                          <a:cs typeface="Yu Gothic UI" pitchFamily="34" charset="-120"/>
                        </a:rPr>
                        <a:t>Execution Gateway（OpenClaw仮称） 限定</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27606A"/>
                    </a:solidFill>
                  </a:tcPr>
                </a:tc>
                <a:extLst>
                  <a:ext uri="{0D108BD9-81ED-4DB2-BD59-A6C34878D82A}">
                    <a16:rowId xmlns:a16="http://schemas.microsoft.com/office/drawing/2014/main" val="10005"/>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確認層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差分・ログ</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確認結果</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tc>
                  <a:txBody>
                    <a:bodyPr/>
                    <a:lstStyle/>
                    <a:p>
                      <a:pPr marL="0" indent="0" algn="ctr">
                        <a:buNone/>
                      </a:pPr>
                      <a:r>
                        <a:rPr lang="en-US" sz="1000" b="1" dirty="0">
                          <a:solidFill>
                            <a:srgbClr val="E66F6F"/>
                          </a:solidFill>
                          <a:latin typeface="Yu Gothic UI" pitchFamily="34" charset="0"/>
                          <a:ea typeface="Yu Gothic UI" pitchFamily="34" charset="-122"/>
                          <a:cs typeface="Yu Gothic UI" pitchFamily="34" charset="-120"/>
                        </a:rPr>
                        <a:t>不可</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11726"/>
                    </a:solidFill>
                  </a:tcPr>
                </a:tc>
                <a:extLst>
                  <a:ext uri="{0D108BD9-81ED-4DB2-BD59-A6C34878D82A}">
                    <a16:rowId xmlns:a16="http://schemas.microsoft.com/office/drawing/2014/main" val="10006"/>
                  </a:ext>
                </a:extLst>
              </a:tr>
              <a:tr h="475488">
                <a:tc>
                  <a:txBody>
                    <a:bodyPr/>
                    <a:lstStyle/>
                    <a:p>
                      <a:pPr marL="0" indent="0">
                        <a:buNone/>
                      </a:pPr>
                      <a:r>
                        <a:rPr lang="en-US" sz="1000" dirty="0">
                          <a:solidFill>
                            <a:srgbClr val="FFFFFF"/>
                          </a:solidFill>
                          <a:latin typeface="Yu Gothic UI" pitchFamily="34" charset="0"/>
                          <a:ea typeface="Yu Gothic UI" pitchFamily="34" charset="-122"/>
                          <a:cs typeface="Yu Gothic UI" pitchFamily="34" charset="-120"/>
                        </a:rPr>
                        <a:t>テスト層</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テスト対象</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dirty="0">
                          <a:solidFill>
                            <a:srgbClr val="B7C3D6"/>
                          </a:solidFill>
                          <a:latin typeface="Yu Gothic UI" pitchFamily="34" charset="0"/>
                          <a:ea typeface="Yu Gothic UI" pitchFamily="34" charset="-122"/>
                          <a:cs typeface="Yu Gothic UI" pitchFamily="34" charset="-120"/>
                        </a:rPr>
                        <a:t>テスト結果</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tc>
                  <a:txBody>
                    <a:bodyPr/>
                    <a:lstStyle/>
                    <a:p>
                      <a:pPr marL="0" indent="0" algn="ctr">
                        <a:buNone/>
                      </a:pPr>
                      <a:r>
                        <a:rPr lang="en-US" sz="1000" b="1" dirty="0">
                          <a:solidFill>
                            <a:srgbClr val="F2A03E"/>
                          </a:solidFill>
                          <a:latin typeface="Yu Gothic UI" pitchFamily="34" charset="0"/>
                          <a:ea typeface="Yu Gothic UI" pitchFamily="34" charset="-122"/>
                          <a:cs typeface="Yu Gothic UI" pitchFamily="34" charset="-120"/>
                        </a:rPr>
                        <a:t>test tool のみ</a:t>
                      </a:r>
                      <a:endParaRPr lang="en-US" sz="1000" dirty="0">
                        <a:latin typeface="Yu Gothic UI" charset="0"/>
                        <a:ea typeface="Yu Gothic UI" charset="0"/>
                        <a:cs typeface="Yu Gothic UI" charset="0"/>
                      </a:endParaRPr>
                    </a:p>
                  </a:txBody>
                  <a:tcPr>
                    <a:lnL w="6350" cap="flat" cmpd="sng" algn="ctr">
                      <a:solidFill>
                        <a:srgbClr val="2A3A55"/>
                      </a:solidFill>
                      <a:prstDash val="solid"/>
                      <a:round/>
                      <a:headEnd type="none" w="med" len="med"/>
                      <a:tailEnd type="none" w="med" len="med"/>
                    </a:lnL>
                    <a:lnR w="6350" cap="flat" cmpd="sng" algn="ctr">
                      <a:solidFill>
                        <a:srgbClr val="2A3A55"/>
                      </a:solidFill>
                      <a:prstDash val="solid"/>
                      <a:round/>
                      <a:headEnd type="none" w="med" len="med"/>
                      <a:tailEnd type="none" w="med" len="med"/>
                    </a:lnR>
                    <a:lnT w="6350" cap="flat" cmpd="sng" algn="ctr">
                      <a:solidFill>
                        <a:srgbClr val="2A3A55"/>
                      </a:solidFill>
                      <a:prstDash val="solid"/>
                      <a:round/>
                      <a:headEnd type="none" w="med" len="med"/>
                      <a:tailEnd type="none" w="med" len="med"/>
                    </a:lnT>
                    <a:lnB w="6350" cap="flat" cmpd="sng" algn="ctr">
                      <a:solidFill>
                        <a:srgbClr val="2A3A55"/>
                      </a:solidFill>
                      <a:prstDash val="solid"/>
                      <a:round/>
                      <a:headEnd type="none" w="med" len="med"/>
                      <a:tailEnd type="none" w="med" len="med"/>
                    </a:lnB>
                    <a:solidFill>
                      <a:srgbClr val="182238"/>
                    </a:solidFill>
                  </a:tcPr>
                </a:tc>
                <a:extLst>
                  <a:ext uri="{0D108BD9-81ED-4DB2-BD59-A6C34878D82A}">
                    <a16:rowId xmlns:a16="http://schemas.microsoft.com/office/drawing/2014/main" val="10007"/>
                  </a:ext>
                </a:extLst>
              </a:tr>
            </a:tbl>
          </a:graphicData>
        </a:graphic>
      </p:graphicFrame>
      <p:sp>
        <p:nvSpPr>
          <p:cNvPr id="31" name="Shape 28"/>
          <p:cNvSpPr/>
          <p:nvPr/>
        </p:nvSpPr>
        <p:spPr>
          <a:xfrm>
            <a:off x="411480" y="6446520"/>
            <a:ext cx="11338560" cy="0"/>
          </a:xfrm>
          <a:prstGeom prst="line">
            <a:avLst/>
          </a:prstGeom>
          <a:noFill/>
          <a:ln w="7620">
            <a:solidFill>
              <a:srgbClr val="2A3A55"/>
            </a:solidFill>
            <a:prstDash val="solid"/>
          </a:ln>
        </p:spPr>
        <p:txBody>
          <a:bodyPr/>
          <a:lstStyle/>
          <a:p>
            <a:endParaRPr lang="ja-JP" altLang="en-US"/>
          </a:p>
        </p:txBody>
      </p:sp>
      <p:sp>
        <p:nvSpPr>
          <p:cNvPr id="32" name="Text 29"/>
          <p:cNvSpPr/>
          <p:nvPr/>
        </p:nvSpPr>
        <p:spPr>
          <a:xfrm>
            <a:off x="411480" y="6492240"/>
            <a:ext cx="8229600" cy="274320"/>
          </a:xfrm>
          <a:prstGeom prst="rect">
            <a:avLst/>
          </a:prstGeom>
          <a:noFill/>
          <a:ln/>
        </p:spPr>
        <p:txBody>
          <a:bodyPr wrap="square" lIns="0" tIns="0" rIns="0" bIns="0" rtlCol="0" anchor="ctr"/>
          <a:lstStyle/>
          <a:p>
            <a:pPr marL="0" indent="0">
              <a:buNone/>
            </a:pPr>
            <a:r>
              <a:rPr lang="en-US" sz="900" kern="0" spc="400" dirty="0">
                <a:solidFill>
                  <a:srgbClr val="7787A0"/>
                </a:solidFill>
                <a:latin typeface="Trebuchet MS" pitchFamily="34" charset="0"/>
                <a:ea typeface="Trebuchet MS" pitchFamily="34" charset="-122"/>
                <a:cs typeface="Trebuchet MS" pitchFamily="34" charset="-120"/>
              </a:rPr>
              <a:t>08  ·  PERMISSIONS</a:t>
            </a:r>
            <a:endParaRPr lang="en-US" sz="900" dirty="0"/>
          </a:p>
        </p:txBody>
      </p:sp>
      <p:sp>
        <p:nvSpPr>
          <p:cNvPr id="33" name="Text 30"/>
          <p:cNvSpPr/>
          <p:nvPr/>
        </p:nvSpPr>
        <p:spPr>
          <a:xfrm>
            <a:off x="11384280" y="6492240"/>
            <a:ext cx="411480" cy="274320"/>
          </a:xfrm>
          <a:prstGeom prst="rect">
            <a:avLst/>
          </a:prstGeom>
          <a:noFill/>
          <a:ln/>
        </p:spPr>
        <p:txBody>
          <a:bodyPr wrap="square" lIns="0" tIns="0" rIns="0" bIns="0" rtlCol="0" anchor="ctr"/>
          <a:lstStyle/>
          <a:p>
            <a:pPr marL="0" indent="0" algn="r">
              <a:buNone/>
            </a:pPr>
            <a:r>
              <a:rPr lang="en-US" sz="1000" b="1" dirty="0">
                <a:solidFill>
                  <a:srgbClr val="00D4E0"/>
                </a:solidFill>
                <a:latin typeface="Trebuchet MS" pitchFamily="34" charset="0"/>
                <a:ea typeface="Trebuchet MS" pitchFamily="34" charset="-122"/>
                <a:cs typeface="Trebuchet MS" pitchFamily="34" charset="-120"/>
              </a:rPr>
              <a:t>09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1289</Words>
  <Application>Microsoft Office PowerPoint</Application>
  <PresentationFormat>ワイド画面</PresentationFormat>
  <Paragraphs>365</Paragraphs>
  <Slides>14</Slides>
  <Notes>14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Yu Gothic UI</vt:lpstr>
      <vt:lpstr>Arial</vt:lpstr>
      <vt:lpstr>Consolas</vt:lpstr>
      <vt:lpstr>Trebuchet MS</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Layered Gate Execution Protocol — Proposal for Velcore</dc:title>
  <dc:subject>PptxGenJS Presentation</dc:subject>
  <dc:creator>Oyama Naoyuki</dc:creator>
  <cp:lastModifiedBy>Naoyuki Oyama</cp:lastModifiedBy>
  <cp:revision>3</cp:revision>
  <dcterms:created xsi:type="dcterms:W3CDTF">2026-05-15T06:45:10Z</dcterms:created>
  <dcterms:modified xsi:type="dcterms:W3CDTF">2026-05-15T07:59:42Z</dcterms:modified>
</cp:coreProperties>
</file>